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73" r:id="rId5"/>
    <p:sldId id="274" r:id="rId6"/>
    <p:sldId id="279" r:id="rId7"/>
    <p:sldId id="272" r:id="rId8"/>
    <p:sldId id="267" r:id="rId9"/>
    <p:sldId id="280" r:id="rId10"/>
    <p:sldId id="284" r:id="rId11"/>
    <p:sldId id="281" r:id="rId12"/>
    <p:sldId id="276" r:id="rId13"/>
    <p:sldId id="259" r:id="rId14"/>
    <p:sldId id="260" r:id="rId15"/>
    <p:sldId id="282" r:id="rId16"/>
    <p:sldId id="283" r:id="rId17"/>
    <p:sldId id="277" r:id="rId18"/>
    <p:sldId id="261" r:id="rId19"/>
    <p:sldId id="285" r:id="rId20"/>
    <p:sldId id="264" r:id="rId21"/>
    <p:sldId id="262" r:id="rId22"/>
    <p:sldId id="266" r:id="rId23"/>
    <p:sldId id="263" r:id="rId24"/>
    <p:sldId id="278" r:id="rId25"/>
    <p:sldId id="286" r:id="rId26"/>
    <p:sldId id="27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39"/>
    <p:restoredTop sz="73529"/>
  </p:normalViewPr>
  <p:slideViewPr>
    <p:cSldViewPr snapToGrid="0" snapToObjects="1">
      <p:cViewPr varScale="1">
        <p:scale>
          <a:sx n="75" d="100"/>
          <a:sy n="75" d="100"/>
        </p:scale>
        <p:origin x="12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817273-2FA1-F44A-A786-D1DC0404DF42}" type="datetimeFigureOut">
              <a:rPr lang="en-US" smtClean="0"/>
              <a:t>3/16/19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9140E7-9758-4543-92DB-003F8A8809D5}" type="slidenum">
              <a:rPr lang="en-US" smtClean="0"/>
              <a:t>‹#›</a:t>
            </a:fld>
            <a:endParaRPr lang="en-US"/>
          </a:p>
        </p:txBody>
      </p:sp>
    </p:spTree>
    <p:extLst>
      <p:ext uri="{BB962C8B-B14F-4D97-AF65-F5344CB8AC3E}">
        <p14:creationId xmlns:p14="http://schemas.microsoft.com/office/powerpoint/2010/main" val="3877857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Pranav Sanghavi.  From WVU </a:t>
            </a:r>
          </a:p>
          <a:p>
            <a:r>
              <a:rPr lang="en-US" dirty="0"/>
              <a:t>I shall speak about DSPIRA an NSF funded research experience for teachers site at WVU</a:t>
            </a:r>
          </a:p>
        </p:txBody>
      </p:sp>
      <p:sp>
        <p:nvSpPr>
          <p:cNvPr id="4" name="Slide Number Placeholder 3"/>
          <p:cNvSpPr>
            <a:spLocks noGrp="1"/>
          </p:cNvSpPr>
          <p:nvPr>
            <p:ph type="sldNum" sz="quarter" idx="5"/>
          </p:nvPr>
        </p:nvSpPr>
        <p:spPr/>
        <p:txBody>
          <a:bodyPr/>
          <a:lstStyle/>
          <a:p>
            <a:fld id="{7D9140E7-9758-4543-92DB-003F8A8809D5}" type="slidenum">
              <a:rPr lang="en-US" smtClean="0"/>
              <a:t>1</a:t>
            </a:fld>
            <a:endParaRPr lang="en-US"/>
          </a:p>
        </p:txBody>
      </p:sp>
    </p:spTree>
    <p:extLst>
      <p:ext uri="{BB962C8B-B14F-4D97-AF65-F5344CB8AC3E}">
        <p14:creationId xmlns:p14="http://schemas.microsoft.com/office/powerpoint/2010/main" val="533845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SDR dongles are versatile devices that do a two fold job of tuning the incoming signal and converting analog signals to digital </a:t>
            </a:r>
          </a:p>
        </p:txBody>
      </p:sp>
      <p:sp>
        <p:nvSpPr>
          <p:cNvPr id="4" name="Slide Number Placeholder 3"/>
          <p:cNvSpPr>
            <a:spLocks noGrp="1"/>
          </p:cNvSpPr>
          <p:nvPr>
            <p:ph type="sldNum" sz="quarter" idx="5"/>
          </p:nvPr>
        </p:nvSpPr>
        <p:spPr/>
        <p:txBody>
          <a:bodyPr/>
          <a:lstStyle/>
          <a:p>
            <a:fld id="{7D9140E7-9758-4543-92DB-003F8A8809D5}" type="slidenum">
              <a:rPr lang="en-US" smtClean="0"/>
              <a:t>10</a:t>
            </a:fld>
            <a:endParaRPr lang="en-US"/>
          </a:p>
        </p:txBody>
      </p:sp>
    </p:spTree>
    <p:extLst>
      <p:ext uri="{BB962C8B-B14F-4D97-AF65-F5344CB8AC3E}">
        <p14:creationId xmlns:p14="http://schemas.microsoft.com/office/powerpoint/2010/main" val="3252267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reach to the primary focus of our Program: Digital Signal Processing</a:t>
            </a:r>
          </a:p>
        </p:txBody>
      </p:sp>
      <p:sp>
        <p:nvSpPr>
          <p:cNvPr id="4" name="Slide Number Placeholder 3"/>
          <p:cNvSpPr>
            <a:spLocks noGrp="1"/>
          </p:cNvSpPr>
          <p:nvPr>
            <p:ph type="sldNum" sz="quarter" idx="5"/>
          </p:nvPr>
        </p:nvSpPr>
        <p:spPr/>
        <p:txBody>
          <a:bodyPr/>
          <a:lstStyle/>
          <a:p>
            <a:fld id="{7D9140E7-9758-4543-92DB-003F8A8809D5}" type="slidenum">
              <a:rPr lang="en-US" smtClean="0"/>
              <a:t>11</a:t>
            </a:fld>
            <a:endParaRPr lang="en-US"/>
          </a:p>
        </p:txBody>
      </p:sp>
    </p:spTree>
    <p:extLst>
      <p:ext uri="{BB962C8B-B14F-4D97-AF65-F5344CB8AC3E}">
        <p14:creationId xmlns:p14="http://schemas.microsoft.com/office/powerpoint/2010/main" val="3173488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9140E7-9758-4543-92DB-003F8A8809D5}" type="slidenum">
              <a:rPr lang="en-US" smtClean="0"/>
              <a:t>12</a:t>
            </a:fld>
            <a:endParaRPr lang="en-US"/>
          </a:p>
        </p:txBody>
      </p:sp>
    </p:spTree>
    <p:extLst>
      <p:ext uri="{BB962C8B-B14F-4D97-AF65-F5344CB8AC3E}">
        <p14:creationId xmlns:p14="http://schemas.microsoft.com/office/powerpoint/2010/main" val="3242064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Digital Signal Processing is a highly advanced engineering topic. We work with teachers to help them be experts by working from basics. We go through weeks of lectures and hands on laboratory exercises to build a radio spectrometer pictured. This is program is meant to be very intensive.</a:t>
            </a:r>
          </a:p>
        </p:txBody>
      </p:sp>
      <p:sp>
        <p:nvSpPr>
          <p:cNvPr id="4" name="Slide Number Placeholder 3"/>
          <p:cNvSpPr>
            <a:spLocks noGrp="1"/>
          </p:cNvSpPr>
          <p:nvPr>
            <p:ph type="sldNum" sz="quarter" idx="5"/>
          </p:nvPr>
        </p:nvSpPr>
        <p:spPr/>
        <p:txBody>
          <a:bodyPr/>
          <a:lstStyle/>
          <a:p>
            <a:fld id="{7D9140E7-9758-4543-92DB-003F8A8809D5}" type="slidenum">
              <a:rPr lang="en-US" smtClean="0"/>
              <a:t>13</a:t>
            </a:fld>
            <a:endParaRPr lang="en-US"/>
          </a:p>
        </p:txBody>
      </p:sp>
    </p:spTree>
    <p:extLst>
      <p:ext uri="{BB962C8B-B14F-4D97-AF65-F5344CB8AC3E}">
        <p14:creationId xmlns:p14="http://schemas.microsoft.com/office/powerpoint/2010/main" val="455951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teachers build this in GNURadio, on closer look one can appreciate that this rather complicated flow diagram is exactly the same as the flow diagram in the previous slides. </a:t>
            </a:r>
          </a:p>
        </p:txBody>
      </p:sp>
      <p:sp>
        <p:nvSpPr>
          <p:cNvPr id="4" name="Slide Number Placeholder 3"/>
          <p:cNvSpPr>
            <a:spLocks noGrp="1"/>
          </p:cNvSpPr>
          <p:nvPr>
            <p:ph type="sldNum" sz="quarter" idx="5"/>
          </p:nvPr>
        </p:nvSpPr>
        <p:spPr/>
        <p:txBody>
          <a:bodyPr/>
          <a:lstStyle/>
          <a:p>
            <a:fld id="{7D9140E7-9758-4543-92DB-003F8A8809D5}" type="slidenum">
              <a:rPr lang="en-US" smtClean="0"/>
              <a:t>14</a:t>
            </a:fld>
            <a:endParaRPr lang="en-US"/>
          </a:p>
        </p:txBody>
      </p:sp>
    </p:spTree>
    <p:extLst>
      <p:ext uri="{BB962C8B-B14F-4D97-AF65-F5344CB8AC3E}">
        <p14:creationId xmlns:p14="http://schemas.microsoft.com/office/powerpoint/2010/main" val="1557207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can simply place and connect the built in blocks from GNURadio based on their understanding of the individual blocks of the flow graph. </a:t>
            </a:r>
          </a:p>
        </p:txBody>
      </p:sp>
      <p:sp>
        <p:nvSpPr>
          <p:cNvPr id="4" name="Slide Number Placeholder 3"/>
          <p:cNvSpPr>
            <a:spLocks noGrp="1"/>
          </p:cNvSpPr>
          <p:nvPr>
            <p:ph type="sldNum" sz="quarter" idx="5"/>
          </p:nvPr>
        </p:nvSpPr>
        <p:spPr/>
        <p:txBody>
          <a:bodyPr/>
          <a:lstStyle/>
          <a:p>
            <a:fld id="{7D9140E7-9758-4543-92DB-003F8A8809D5}" type="slidenum">
              <a:rPr lang="en-US" smtClean="0"/>
              <a:t>15</a:t>
            </a:fld>
            <a:endParaRPr lang="en-US"/>
          </a:p>
        </p:txBody>
      </p:sp>
    </p:spTree>
    <p:extLst>
      <p:ext uri="{BB962C8B-B14F-4D97-AF65-F5344CB8AC3E}">
        <p14:creationId xmlns:p14="http://schemas.microsoft.com/office/powerpoint/2010/main" val="1628445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Moreover more experienced teachers work to build custom block using the gnuradio framework to better capture the processed signal appropriate for a working radio astronomy back end. The teachers</a:t>
            </a:r>
            <a:r>
              <a:rPr lang="en-US" baseline="0" dirty="0"/>
              <a:t> worked together to give feedback and construct a functional system</a:t>
            </a:r>
            <a:endParaRPr lang="en-US" dirty="0"/>
          </a:p>
        </p:txBody>
      </p:sp>
      <p:sp>
        <p:nvSpPr>
          <p:cNvPr id="4" name="Slide Number Placeholder 3"/>
          <p:cNvSpPr>
            <a:spLocks noGrp="1"/>
          </p:cNvSpPr>
          <p:nvPr>
            <p:ph type="sldNum" sz="quarter" idx="5"/>
          </p:nvPr>
        </p:nvSpPr>
        <p:spPr/>
        <p:txBody>
          <a:bodyPr/>
          <a:lstStyle/>
          <a:p>
            <a:fld id="{7D9140E7-9758-4543-92DB-003F8A8809D5}" type="slidenum">
              <a:rPr lang="en-US" smtClean="0"/>
              <a:t>16</a:t>
            </a:fld>
            <a:endParaRPr lang="en-US"/>
          </a:p>
        </p:txBody>
      </p:sp>
    </p:spTree>
    <p:extLst>
      <p:ext uri="{BB962C8B-B14F-4D97-AF65-F5344CB8AC3E}">
        <p14:creationId xmlns:p14="http://schemas.microsoft.com/office/powerpoint/2010/main" val="2303686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all the pieces are together, the teachers get a chance to do test the antennas at the green bank observatory WV. They also conduct several engineering experiments and</a:t>
            </a:r>
            <a:r>
              <a:rPr lang="en-US" baseline="0" dirty="0"/>
              <a:t> scientific observations</a:t>
            </a:r>
            <a:r>
              <a:rPr lang="en-US" dirty="0"/>
              <a:t>. They can use advanced facilities at </a:t>
            </a:r>
            <a:r>
              <a:rPr lang="en-US" dirty="0" err="1"/>
              <a:t>gbo</a:t>
            </a:r>
            <a:r>
              <a:rPr lang="en-US" dirty="0"/>
              <a:t> to better contextualize all they’ve learnt so far. For example use hot cold to characterize the system and compare with what they would get using other techniques at</a:t>
            </a:r>
            <a:r>
              <a:rPr lang="en-US" baseline="0" dirty="0"/>
              <a:t> their school.</a:t>
            </a:r>
            <a:endParaRPr lang="en-US" dirty="0"/>
          </a:p>
        </p:txBody>
      </p:sp>
      <p:sp>
        <p:nvSpPr>
          <p:cNvPr id="4" name="Slide Number Placeholder 3"/>
          <p:cNvSpPr>
            <a:spLocks noGrp="1"/>
          </p:cNvSpPr>
          <p:nvPr>
            <p:ph type="sldNum" sz="quarter" idx="5"/>
          </p:nvPr>
        </p:nvSpPr>
        <p:spPr/>
        <p:txBody>
          <a:bodyPr/>
          <a:lstStyle/>
          <a:p>
            <a:fld id="{7D9140E7-9758-4543-92DB-003F8A8809D5}" type="slidenum">
              <a:rPr lang="en-US" smtClean="0"/>
              <a:t>17</a:t>
            </a:fld>
            <a:endParaRPr lang="en-US"/>
          </a:p>
        </p:txBody>
      </p:sp>
    </p:spTree>
    <p:extLst>
      <p:ext uri="{BB962C8B-B14F-4D97-AF65-F5344CB8AC3E}">
        <p14:creationId xmlns:p14="http://schemas.microsoft.com/office/powerpoint/2010/main" val="947489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also conducted full science observations such as measuring the velocity curve of the galaxy and map the neutral hydrogen in the galaxy. Show is one such map made using a technique called drift scanning. By pointing the telescope at one point in the sky letting the sky “drift” over. Each band above id data from each telescope. The blanks here is when scope stopped working and the other is below the horizon</a:t>
            </a:r>
          </a:p>
        </p:txBody>
      </p:sp>
      <p:sp>
        <p:nvSpPr>
          <p:cNvPr id="4" name="Slide Number Placeholder 3"/>
          <p:cNvSpPr>
            <a:spLocks noGrp="1"/>
          </p:cNvSpPr>
          <p:nvPr>
            <p:ph type="sldNum" sz="quarter" idx="5"/>
          </p:nvPr>
        </p:nvSpPr>
        <p:spPr/>
        <p:txBody>
          <a:bodyPr/>
          <a:lstStyle/>
          <a:p>
            <a:fld id="{7D9140E7-9758-4543-92DB-003F8A8809D5}" type="slidenum">
              <a:rPr lang="en-US" smtClean="0"/>
              <a:t>18</a:t>
            </a:fld>
            <a:endParaRPr lang="en-US"/>
          </a:p>
        </p:txBody>
      </p:sp>
    </p:spTree>
    <p:extLst>
      <p:ext uri="{BB962C8B-B14F-4D97-AF65-F5344CB8AC3E}">
        <p14:creationId xmlns:p14="http://schemas.microsoft.com/office/powerpoint/2010/main" val="500854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science observation involves measuring the velocity curve of the milky way galaxy. Presented is a plot of multiple observations conducted by one of our teachers at green bank and in their class. </a:t>
            </a:r>
          </a:p>
        </p:txBody>
      </p:sp>
      <p:sp>
        <p:nvSpPr>
          <p:cNvPr id="4" name="Slide Number Placeholder 3"/>
          <p:cNvSpPr>
            <a:spLocks noGrp="1"/>
          </p:cNvSpPr>
          <p:nvPr>
            <p:ph type="sldNum" sz="quarter" idx="5"/>
          </p:nvPr>
        </p:nvSpPr>
        <p:spPr/>
        <p:txBody>
          <a:bodyPr/>
          <a:lstStyle/>
          <a:p>
            <a:fld id="{7D9140E7-9758-4543-92DB-003F8A8809D5}" type="slidenum">
              <a:rPr lang="en-US" smtClean="0"/>
              <a:t>19</a:t>
            </a:fld>
            <a:endParaRPr lang="en-US"/>
          </a:p>
        </p:txBody>
      </p:sp>
    </p:spTree>
    <p:extLst>
      <p:ext uri="{BB962C8B-B14F-4D97-AF65-F5344CB8AC3E}">
        <p14:creationId xmlns:p14="http://schemas.microsoft.com/office/powerpoint/2010/main" val="636902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pitchFamily="2" charset="0"/>
              </a:rPr>
              <a:t>Why is Radio </a:t>
            </a:r>
            <a:r>
              <a:rPr lang="en-US" sz="1200" dirty="0">
                <a:latin typeface="Garamond" panose="02020404030301010803" pitchFamily="18" charset="0"/>
              </a:rPr>
              <a:t>Astronomy</a:t>
            </a:r>
            <a:r>
              <a:rPr lang="en-US" sz="1200" dirty="0">
                <a:latin typeface="Times" pitchFamily="2" charset="0"/>
              </a:rPr>
              <a:t> appropriate as a framework to teach Engineering in a classroom setting?</a:t>
            </a:r>
          </a:p>
          <a:p>
            <a:pPr marL="171450" indent="-171450">
              <a:buFontTx/>
              <a:buChar char="-"/>
            </a:pPr>
            <a:r>
              <a:rPr lang="en-US" dirty="0"/>
              <a:t>Inherently interdisciplinary </a:t>
            </a:r>
          </a:p>
          <a:p>
            <a:pPr marL="171450" indent="-171450">
              <a:buFontTx/>
              <a:buChar char="-"/>
            </a:pPr>
            <a:r>
              <a:rPr lang="en-US" dirty="0"/>
              <a:t>Historically founded by radar engineers after world war 2</a:t>
            </a:r>
          </a:p>
          <a:p>
            <a:pPr marL="171450" indent="-171450">
              <a:buFontTx/>
              <a:buChar char="-"/>
            </a:pPr>
            <a:r>
              <a:rPr lang="en-US" dirty="0"/>
              <a:t>The Radio telescope developed as part of our program can be used as a stepping stone to teach various STEM topics</a:t>
            </a:r>
          </a:p>
          <a:p>
            <a:pPr marL="628650" lvl="1" indent="-171450">
              <a:buFontTx/>
              <a:buChar char="-"/>
            </a:pPr>
            <a:r>
              <a:rPr lang="en-US" dirty="0"/>
              <a:t>Physics by measuring the motion of the galaxy</a:t>
            </a:r>
          </a:p>
          <a:p>
            <a:pPr marL="628650" lvl="1" indent="-171450">
              <a:buFontTx/>
              <a:buChar char="-"/>
            </a:pPr>
            <a:r>
              <a:rPr lang="en-US" dirty="0"/>
              <a:t>Chemistry by demonstrating atomic spectra by way of Neutral Hydrogen.</a:t>
            </a:r>
            <a:r>
              <a:rPr lang="en-US" baseline="0" dirty="0"/>
              <a:t> Hydrogen the most common element in universe</a:t>
            </a:r>
            <a:endParaRPr lang="en-US" dirty="0"/>
          </a:p>
        </p:txBody>
      </p:sp>
      <p:sp>
        <p:nvSpPr>
          <p:cNvPr id="4" name="Slide Number Placeholder 3"/>
          <p:cNvSpPr>
            <a:spLocks noGrp="1"/>
          </p:cNvSpPr>
          <p:nvPr>
            <p:ph type="sldNum" sz="quarter" idx="5"/>
          </p:nvPr>
        </p:nvSpPr>
        <p:spPr/>
        <p:txBody>
          <a:bodyPr/>
          <a:lstStyle/>
          <a:p>
            <a:fld id="{7D9140E7-9758-4543-92DB-003F8A8809D5}" type="slidenum">
              <a:rPr lang="en-US" smtClean="0"/>
              <a:t>2</a:t>
            </a:fld>
            <a:endParaRPr lang="en-US"/>
          </a:p>
        </p:txBody>
      </p:sp>
    </p:spTree>
    <p:extLst>
      <p:ext uri="{BB962C8B-B14F-4D97-AF65-F5344CB8AC3E}">
        <p14:creationId xmlns:p14="http://schemas.microsoft.com/office/powerpoint/2010/main" val="2440309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transfer all the intensive training to their classrooms</a:t>
            </a:r>
          </a:p>
        </p:txBody>
      </p:sp>
      <p:sp>
        <p:nvSpPr>
          <p:cNvPr id="4" name="Slide Number Placeholder 3"/>
          <p:cNvSpPr>
            <a:spLocks noGrp="1"/>
          </p:cNvSpPr>
          <p:nvPr>
            <p:ph type="sldNum" sz="quarter" idx="5"/>
          </p:nvPr>
        </p:nvSpPr>
        <p:spPr/>
        <p:txBody>
          <a:bodyPr/>
          <a:lstStyle/>
          <a:p>
            <a:fld id="{7D9140E7-9758-4543-92DB-003F8A8809D5}" type="slidenum">
              <a:rPr lang="en-US" smtClean="0"/>
              <a:t>20</a:t>
            </a:fld>
            <a:endParaRPr lang="en-US"/>
          </a:p>
        </p:txBody>
      </p:sp>
    </p:spTree>
    <p:extLst>
      <p:ext uri="{BB962C8B-B14F-4D97-AF65-F5344CB8AC3E}">
        <p14:creationId xmlns:p14="http://schemas.microsoft.com/office/powerpoint/2010/main" val="5165019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a bunch of tools in addition to gnuradio</a:t>
            </a:r>
          </a:p>
        </p:txBody>
      </p:sp>
      <p:sp>
        <p:nvSpPr>
          <p:cNvPr id="4" name="Slide Number Placeholder 3"/>
          <p:cNvSpPr>
            <a:spLocks noGrp="1"/>
          </p:cNvSpPr>
          <p:nvPr>
            <p:ph type="sldNum" sz="quarter" idx="10"/>
          </p:nvPr>
        </p:nvSpPr>
        <p:spPr/>
        <p:txBody>
          <a:bodyPr/>
          <a:lstStyle/>
          <a:p>
            <a:fld id="{7D9140E7-9758-4543-92DB-003F8A8809D5}" type="slidenum">
              <a:rPr lang="en-US" smtClean="0"/>
              <a:t>21</a:t>
            </a:fld>
            <a:endParaRPr lang="en-US"/>
          </a:p>
        </p:txBody>
      </p:sp>
    </p:spTree>
    <p:extLst>
      <p:ext uri="{BB962C8B-B14F-4D97-AF65-F5344CB8AC3E}">
        <p14:creationId xmlns:p14="http://schemas.microsoft.com/office/powerpoint/2010/main" val="941505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analog activity using pencil and paper on the process of sampling. </a:t>
            </a:r>
          </a:p>
        </p:txBody>
      </p:sp>
      <p:sp>
        <p:nvSpPr>
          <p:cNvPr id="4" name="Slide Number Placeholder 3"/>
          <p:cNvSpPr>
            <a:spLocks noGrp="1"/>
          </p:cNvSpPr>
          <p:nvPr>
            <p:ph type="sldNum" sz="quarter" idx="5"/>
          </p:nvPr>
        </p:nvSpPr>
        <p:spPr/>
        <p:txBody>
          <a:bodyPr/>
          <a:lstStyle/>
          <a:p>
            <a:fld id="{7D9140E7-9758-4543-92DB-003F8A8809D5}" type="slidenum">
              <a:rPr lang="en-US" smtClean="0"/>
              <a:t>22</a:t>
            </a:fld>
            <a:endParaRPr lang="en-US"/>
          </a:p>
        </p:txBody>
      </p:sp>
    </p:spTree>
    <p:extLst>
      <p:ext uri="{BB962C8B-B14F-4D97-AF65-F5344CB8AC3E}">
        <p14:creationId xmlns:p14="http://schemas.microsoft.com/office/powerpoint/2010/main" val="1739775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outdoor kinetic activity on the process of filtering </a:t>
            </a:r>
          </a:p>
        </p:txBody>
      </p:sp>
      <p:sp>
        <p:nvSpPr>
          <p:cNvPr id="4" name="Slide Number Placeholder 3"/>
          <p:cNvSpPr>
            <a:spLocks noGrp="1"/>
          </p:cNvSpPr>
          <p:nvPr>
            <p:ph type="sldNum" sz="quarter" idx="5"/>
          </p:nvPr>
        </p:nvSpPr>
        <p:spPr/>
        <p:txBody>
          <a:bodyPr/>
          <a:lstStyle/>
          <a:p>
            <a:fld id="{7D9140E7-9758-4543-92DB-003F8A8809D5}" type="slidenum">
              <a:rPr lang="en-US" smtClean="0"/>
              <a:t>23</a:t>
            </a:fld>
            <a:endParaRPr lang="en-US"/>
          </a:p>
        </p:txBody>
      </p:sp>
    </p:spTree>
    <p:extLst>
      <p:ext uri="{BB962C8B-B14F-4D97-AF65-F5344CB8AC3E}">
        <p14:creationId xmlns:p14="http://schemas.microsoft.com/office/powerpoint/2010/main" val="23723254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constant touch with teachers</a:t>
            </a:r>
          </a:p>
        </p:txBody>
      </p:sp>
      <p:sp>
        <p:nvSpPr>
          <p:cNvPr id="4" name="Slide Number Placeholder 3"/>
          <p:cNvSpPr>
            <a:spLocks noGrp="1"/>
          </p:cNvSpPr>
          <p:nvPr>
            <p:ph type="sldNum" sz="quarter" idx="5"/>
          </p:nvPr>
        </p:nvSpPr>
        <p:spPr/>
        <p:txBody>
          <a:bodyPr/>
          <a:lstStyle/>
          <a:p>
            <a:fld id="{7D9140E7-9758-4543-92DB-003F8A8809D5}" type="slidenum">
              <a:rPr lang="en-US" smtClean="0"/>
              <a:t>25</a:t>
            </a:fld>
            <a:endParaRPr lang="en-US"/>
          </a:p>
        </p:txBody>
      </p:sp>
    </p:spTree>
    <p:extLst>
      <p:ext uri="{BB962C8B-B14F-4D97-AF65-F5344CB8AC3E}">
        <p14:creationId xmlns:p14="http://schemas.microsoft.com/office/powerpoint/2010/main" val="964686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Shown is a simple typical modern radio astronomical set up.. Astronomical signals from the galaxy are picked up by the antenna, amplified by the LNA, digitized by, in our set up, a software defined radio dongle and finally the signal is processed by a computer program. The emphasis of our program is on the DSP however to conduct a meaningful experiment a teacher needs to have functional understanding of every aspect of the pipeline. I shall go through every step</a:t>
            </a:r>
          </a:p>
        </p:txBody>
      </p:sp>
      <p:sp>
        <p:nvSpPr>
          <p:cNvPr id="4" name="Slide Number Placeholder 3"/>
          <p:cNvSpPr>
            <a:spLocks noGrp="1"/>
          </p:cNvSpPr>
          <p:nvPr>
            <p:ph type="sldNum" sz="quarter" idx="5"/>
          </p:nvPr>
        </p:nvSpPr>
        <p:spPr/>
        <p:txBody>
          <a:bodyPr/>
          <a:lstStyle/>
          <a:p>
            <a:fld id="{7D9140E7-9758-4543-92DB-003F8A8809D5}" type="slidenum">
              <a:rPr lang="en-US" smtClean="0"/>
              <a:t>3</a:t>
            </a:fld>
            <a:endParaRPr lang="en-US"/>
          </a:p>
        </p:txBody>
      </p:sp>
    </p:spTree>
    <p:extLst>
      <p:ext uri="{BB962C8B-B14F-4D97-AF65-F5344CB8AC3E}">
        <p14:creationId xmlns:p14="http://schemas.microsoft.com/office/powerpoint/2010/main" val="3287568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p>
          <a:p>
            <a:r>
              <a:rPr lang="en-US" dirty="0"/>
              <a:t>build a horn antenna </a:t>
            </a:r>
          </a:p>
          <a:p>
            <a:r>
              <a:rPr lang="en-US" dirty="0"/>
              <a:t>tuned at the neutral hydrogen line.</a:t>
            </a:r>
          </a:p>
          <a:p>
            <a:r>
              <a:rPr lang="en-US" dirty="0"/>
              <a:t>The design is constrained by portability and cost </a:t>
            </a:r>
          </a:p>
          <a:p>
            <a:r>
              <a:rPr lang="en-US" dirty="0"/>
              <a:t>is built from materials and tools that can be readily sourced from a local hardware store</a:t>
            </a:r>
          </a:p>
        </p:txBody>
      </p:sp>
      <p:sp>
        <p:nvSpPr>
          <p:cNvPr id="4" name="Slide Number Placeholder 3"/>
          <p:cNvSpPr>
            <a:spLocks noGrp="1"/>
          </p:cNvSpPr>
          <p:nvPr>
            <p:ph type="sldNum" sz="quarter" idx="5"/>
          </p:nvPr>
        </p:nvSpPr>
        <p:spPr/>
        <p:txBody>
          <a:bodyPr/>
          <a:lstStyle/>
          <a:p>
            <a:fld id="{7D9140E7-9758-4543-92DB-003F8A8809D5}" type="slidenum">
              <a:rPr lang="en-US" smtClean="0"/>
              <a:t>4</a:t>
            </a:fld>
            <a:endParaRPr lang="en-US"/>
          </a:p>
        </p:txBody>
      </p:sp>
    </p:spTree>
    <p:extLst>
      <p:ext uri="{BB962C8B-B14F-4D97-AF65-F5344CB8AC3E}">
        <p14:creationId xmlns:p14="http://schemas.microsoft.com/office/powerpoint/2010/main" val="3788409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teachers are given a base design which they work on to build in the maker space at WVU. They also work on iterations of the design to improve its portability or cost or durability whichever possible</a:t>
            </a:r>
          </a:p>
          <a:p>
            <a:endParaRPr lang="en-US" dirty="0"/>
          </a:p>
          <a:p>
            <a:r>
              <a:rPr lang="en-US" dirty="0"/>
              <a:t>Every participating teacher builds an antenna to take with them to their classrooms</a:t>
            </a:r>
          </a:p>
          <a:p>
            <a:endParaRPr lang="en-US" dirty="0"/>
          </a:p>
          <a:p>
            <a:endParaRPr lang="en-US" dirty="0"/>
          </a:p>
        </p:txBody>
      </p:sp>
      <p:sp>
        <p:nvSpPr>
          <p:cNvPr id="4" name="Slide Number Placeholder 3"/>
          <p:cNvSpPr>
            <a:spLocks noGrp="1"/>
          </p:cNvSpPr>
          <p:nvPr>
            <p:ph type="sldNum" sz="quarter" idx="5"/>
          </p:nvPr>
        </p:nvSpPr>
        <p:spPr/>
        <p:txBody>
          <a:bodyPr/>
          <a:lstStyle/>
          <a:p>
            <a:fld id="{7D9140E7-9758-4543-92DB-003F8A8809D5}" type="slidenum">
              <a:rPr lang="en-US" smtClean="0"/>
              <a:t>5</a:t>
            </a:fld>
            <a:endParaRPr lang="en-US"/>
          </a:p>
        </p:txBody>
      </p:sp>
    </p:spTree>
    <p:extLst>
      <p:ext uri="{BB962C8B-B14F-4D97-AF65-F5344CB8AC3E}">
        <p14:creationId xmlns:p14="http://schemas.microsoft.com/office/powerpoint/2010/main" val="495622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electrical signal from the antenna needs to be amplified by an amplifier</a:t>
            </a:r>
          </a:p>
        </p:txBody>
      </p:sp>
      <p:sp>
        <p:nvSpPr>
          <p:cNvPr id="4" name="Slide Number Placeholder 3"/>
          <p:cNvSpPr>
            <a:spLocks noGrp="1"/>
          </p:cNvSpPr>
          <p:nvPr>
            <p:ph type="sldNum" sz="quarter" idx="5"/>
          </p:nvPr>
        </p:nvSpPr>
        <p:spPr/>
        <p:txBody>
          <a:bodyPr/>
          <a:lstStyle/>
          <a:p>
            <a:fld id="{7D9140E7-9758-4543-92DB-003F8A8809D5}" type="slidenum">
              <a:rPr lang="en-US" smtClean="0"/>
              <a:t>6</a:t>
            </a:fld>
            <a:endParaRPr lang="en-US"/>
          </a:p>
        </p:txBody>
      </p:sp>
    </p:spTree>
    <p:extLst>
      <p:ext uri="{BB962C8B-B14F-4D97-AF65-F5344CB8AC3E}">
        <p14:creationId xmlns:p14="http://schemas.microsoft.com/office/powerpoint/2010/main" val="2149940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LNA is designed to amplify signals around the neutral hydrogen line in noisy environments. They were designed in house at WVU.</a:t>
            </a:r>
          </a:p>
        </p:txBody>
      </p:sp>
      <p:sp>
        <p:nvSpPr>
          <p:cNvPr id="4" name="Slide Number Placeholder 3"/>
          <p:cNvSpPr>
            <a:spLocks noGrp="1"/>
          </p:cNvSpPr>
          <p:nvPr>
            <p:ph type="sldNum" sz="quarter" idx="5"/>
          </p:nvPr>
        </p:nvSpPr>
        <p:spPr/>
        <p:txBody>
          <a:bodyPr/>
          <a:lstStyle/>
          <a:p>
            <a:fld id="{7D9140E7-9758-4543-92DB-003F8A8809D5}" type="slidenum">
              <a:rPr lang="en-US" smtClean="0"/>
              <a:t>7</a:t>
            </a:fld>
            <a:endParaRPr lang="en-US"/>
          </a:p>
        </p:txBody>
      </p:sp>
    </p:spTree>
    <p:extLst>
      <p:ext uri="{BB962C8B-B14F-4D97-AF65-F5344CB8AC3E}">
        <p14:creationId xmlns:p14="http://schemas.microsoft.com/office/powerpoint/2010/main" val="2571280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teachers assemble and learn to test and troubleshoot them. Most restrictive/most readily available we hope to change that</a:t>
            </a:r>
          </a:p>
        </p:txBody>
      </p:sp>
      <p:sp>
        <p:nvSpPr>
          <p:cNvPr id="4" name="Slide Number Placeholder 3"/>
          <p:cNvSpPr>
            <a:spLocks noGrp="1"/>
          </p:cNvSpPr>
          <p:nvPr>
            <p:ph type="sldNum" sz="quarter" idx="5"/>
          </p:nvPr>
        </p:nvSpPr>
        <p:spPr/>
        <p:txBody>
          <a:bodyPr/>
          <a:lstStyle/>
          <a:p>
            <a:fld id="{7D9140E7-9758-4543-92DB-003F8A8809D5}" type="slidenum">
              <a:rPr lang="en-US" smtClean="0"/>
              <a:t>8</a:t>
            </a:fld>
            <a:endParaRPr lang="en-US"/>
          </a:p>
        </p:txBody>
      </p:sp>
    </p:spTree>
    <p:extLst>
      <p:ext uri="{BB962C8B-B14F-4D97-AF65-F5344CB8AC3E}">
        <p14:creationId xmlns:p14="http://schemas.microsoft.com/office/powerpoint/2010/main" val="2435648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amplified analog signal is  digitized to be processed</a:t>
            </a:r>
          </a:p>
        </p:txBody>
      </p:sp>
      <p:sp>
        <p:nvSpPr>
          <p:cNvPr id="4" name="Slide Number Placeholder 3"/>
          <p:cNvSpPr>
            <a:spLocks noGrp="1"/>
          </p:cNvSpPr>
          <p:nvPr>
            <p:ph type="sldNum" sz="quarter" idx="5"/>
          </p:nvPr>
        </p:nvSpPr>
        <p:spPr/>
        <p:txBody>
          <a:bodyPr/>
          <a:lstStyle/>
          <a:p>
            <a:fld id="{7D9140E7-9758-4543-92DB-003F8A8809D5}" type="slidenum">
              <a:rPr lang="en-US" smtClean="0"/>
              <a:t>9</a:t>
            </a:fld>
            <a:endParaRPr lang="en-US"/>
          </a:p>
        </p:txBody>
      </p:sp>
    </p:spTree>
    <p:extLst>
      <p:ext uri="{BB962C8B-B14F-4D97-AF65-F5344CB8AC3E}">
        <p14:creationId xmlns:p14="http://schemas.microsoft.com/office/powerpoint/2010/main" val="3488809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9E1C1-2B5D-EB40-8B8C-8B04D6BFD2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E5F885A-5282-3948-A228-EE849F0C90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74DB0F-6152-1D48-A564-E0713C6F53A9}"/>
              </a:ext>
            </a:extLst>
          </p:cNvPr>
          <p:cNvSpPr>
            <a:spLocks noGrp="1"/>
          </p:cNvSpPr>
          <p:nvPr>
            <p:ph type="dt" sz="half" idx="10"/>
          </p:nvPr>
        </p:nvSpPr>
        <p:spPr/>
        <p:txBody>
          <a:bodyPr/>
          <a:lstStyle/>
          <a:p>
            <a:fld id="{EF004471-624F-AF45-9DC9-F528B36E0130}" type="datetimeFigureOut">
              <a:rPr lang="en-US" smtClean="0"/>
              <a:t>3/16/19</a:t>
            </a:fld>
            <a:endParaRPr lang="en-US"/>
          </a:p>
        </p:txBody>
      </p:sp>
      <p:sp>
        <p:nvSpPr>
          <p:cNvPr id="5" name="Footer Placeholder 4">
            <a:extLst>
              <a:ext uri="{FF2B5EF4-FFF2-40B4-BE49-F238E27FC236}">
                <a16:creationId xmlns:a16="http://schemas.microsoft.com/office/drawing/2014/main" id="{46DA136C-7277-C740-AECB-262E173042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E85DA-64EB-8643-B973-1D5A51D15C00}"/>
              </a:ext>
            </a:extLst>
          </p:cNvPr>
          <p:cNvSpPr>
            <a:spLocks noGrp="1"/>
          </p:cNvSpPr>
          <p:nvPr>
            <p:ph type="sldNum" sz="quarter" idx="12"/>
          </p:nvPr>
        </p:nvSpPr>
        <p:spPr/>
        <p:txBody>
          <a:bodyPr/>
          <a:lstStyle/>
          <a:p>
            <a:fld id="{63932738-5265-0645-86F9-FB8E5424358C}" type="slidenum">
              <a:rPr lang="en-US" smtClean="0"/>
              <a:t>‹#›</a:t>
            </a:fld>
            <a:endParaRPr lang="en-US"/>
          </a:p>
        </p:txBody>
      </p:sp>
    </p:spTree>
    <p:extLst>
      <p:ext uri="{BB962C8B-B14F-4D97-AF65-F5344CB8AC3E}">
        <p14:creationId xmlns:p14="http://schemas.microsoft.com/office/powerpoint/2010/main" val="2831572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56F80-3809-934F-A6C9-2820996A73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B47C1E-6F01-D94E-B3E8-8D0B74285E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F7F3C2-9E21-8A4E-A187-D01D70361AA5}"/>
              </a:ext>
            </a:extLst>
          </p:cNvPr>
          <p:cNvSpPr>
            <a:spLocks noGrp="1"/>
          </p:cNvSpPr>
          <p:nvPr>
            <p:ph type="dt" sz="half" idx="10"/>
          </p:nvPr>
        </p:nvSpPr>
        <p:spPr/>
        <p:txBody>
          <a:bodyPr/>
          <a:lstStyle/>
          <a:p>
            <a:fld id="{EF004471-624F-AF45-9DC9-F528B36E0130}" type="datetimeFigureOut">
              <a:rPr lang="en-US" smtClean="0"/>
              <a:t>3/16/19</a:t>
            </a:fld>
            <a:endParaRPr lang="en-US"/>
          </a:p>
        </p:txBody>
      </p:sp>
      <p:sp>
        <p:nvSpPr>
          <p:cNvPr id="5" name="Footer Placeholder 4">
            <a:extLst>
              <a:ext uri="{FF2B5EF4-FFF2-40B4-BE49-F238E27FC236}">
                <a16:creationId xmlns:a16="http://schemas.microsoft.com/office/drawing/2014/main" id="{4342DE47-7465-BC4F-87BC-13C8A01D99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4917DA-FB82-C945-8FED-4BCC69F751EC}"/>
              </a:ext>
            </a:extLst>
          </p:cNvPr>
          <p:cNvSpPr>
            <a:spLocks noGrp="1"/>
          </p:cNvSpPr>
          <p:nvPr>
            <p:ph type="sldNum" sz="quarter" idx="12"/>
          </p:nvPr>
        </p:nvSpPr>
        <p:spPr/>
        <p:txBody>
          <a:bodyPr/>
          <a:lstStyle/>
          <a:p>
            <a:fld id="{63932738-5265-0645-86F9-FB8E5424358C}" type="slidenum">
              <a:rPr lang="en-US" smtClean="0"/>
              <a:t>‹#›</a:t>
            </a:fld>
            <a:endParaRPr lang="en-US"/>
          </a:p>
        </p:txBody>
      </p:sp>
    </p:spTree>
    <p:extLst>
      <p:ext uri="{BB962C8B-B14F-4D97-AF65-F5344CB8AC3E}">
        <p14:creationId xmlns:p14="http://schemas.microsoft.com/office/powerpoint/2010/main" val="3739864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F13FC5-315D-F247-B83A-D05D985F0BF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3B9A9E-C0E1-A340-95E6-E2EF8CCD5D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FAF813-6689-564B-8A8D-443413DCA594}"/>
              </a:ext>
            </a:extLst>
          </p:cNvPr>
          <p:cNvSpPr>
            <a:spLocks noGrp="1"/>
          </p:cNvSpPr>
          <p:nvPr>
            <p:ph type="dt" sz="half" idx="10"/>
          </p:nvPr>
        </p:nvSpPr>
        <p:spPr/>
        <p:txBody>
          <a:bodyPr/>
          <a:lstStyle/>
          <a:p>
            <a:fld id="{EF004471-624F-AF45-9DC9-F528B36E0130}" type="datetimeFigureOut">
              <a:rPr lang="en-US" smtClean="0"/>
              <a:t>3/16/19</a:t>
            </a:fld>
            <a:endParaRPr lang="en-US"/>
          </a:p>
        </p:txBody>
      </p:sp>
      <p:sp>
        <p:nvSpPr>
          <p:cNvPr id="5" name="Footer Placeholder 4">
            <a:extLst>
              <a:ext uri="{FF2B5EF4-FFF2-40B4-BE49-F238E27FC236}">
                <a16:creationId xmlns:a16="http://schemas.microsoft.com/office/drawing/2014/main" id="{A1D8CBE0-05CE-4949-8D11-7A0B66B39B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E04783-683A-0D48-9BF8-FAA50CE34FE8}"/>
              </a:ext>
            </a:extLst>
          </p:cNvPr>
          <p:cNvSpPr>
            <a:spLocks noGrp="1"/>
          </p:cNvSpPr>
          <p:nvPr>
            <p:ph type="sldNum" sz="quarter" idx="12"/>
          </p:nvPr>
        </p:nvSpPr>
        <p:spPr/>
        <p:txBody>
          <a:bodyPr/>
          <a:lstStyle/>
          <a:p>
            <a:fld id="{63932738-5265-0645-86F9-FB8E5424358C}" type="slidenum">
              <a:rPr lang="en-US" smtClean="0"/>
              <a:t>‹#›</a:t>
            </a:fld>
            <a:endParaRPr lang="en-US"/>
          </a:p>
        </p:txBody>
      </p:sp>
    </p:spTree>
    <p:extLst>
      <p:ext uri="{BB962C8B-B14F-4D97-AF65-F5344CB8AC3E}">
        <p14:creationId xmlns:p14="http://schemas.microsoft.com/office/powerpoint/2010/main" val="190062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B86F0-2B77-D740-99ED-F4B7B6710C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AB08A8-7C74-3E4F-BE3D-09F31B7BEC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A64F91-DD1F-4842-88C8-0246067B841A}"/>
              </a:ext>
            </a:extLst>
          </p:cNvPr>
          <p:cNvSpPr>
            <a:spLocks noGrp="1"/>
          </p:cNvSpPr>
          <p:nvPr>
            <p:ph type="dt" sz="half" idx="10"/>
          </p:nvPr>
        </p:nvSpPr>
        <p:spPr/>
        <p:txBody>
          <a:bodyPr/>
          <a:lstStyle/>
          <a:p>
            <a:fld id="{EF004471-624F-AF45-9DC9-F528B36E0130}" type="datetimeFigureOut">
              <a:rPr lang="en-US" smtClean="0"/>
              <a:t>3/16/19</a:t>
            </a:fld>
            <a:endParaRPr lang="en-US"/>
          </a:p>
        </p:txBody>
      </p:sp>
      <p:sp>
        <p:nvSpPr>
          <p:cNvPr id="5" name="Footer Placeholder 4">
            <a:extLst>
              <a:ext uri="{FF2B5EF4-FFF2-40B4-BE49-F238E27FC236}">
                <a16:creationId xmlns:a16="http://schemas.microsoft.com/office/drawing/2014/main" id="{BD3CE75F-5E47-4444-BDD2-18198FEA4F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3DF5FA-7A19-F245-BBBA-F8CD3E1D6362}"/>
              </a:ext>
            </a:extLst>
          </p:cNvPr>
          <p:cNvSpPr>
            <a:spLocks noGrp="1"/>
          </p:cNvSpPr>
          <p:nvPr>
            <p:ph type="sldNum" sz="quarter" idx="12"/>
          </p:nvPr>
        </p:nvSpPr>
        <p:spPr/>
        <p:txBody>
          <a:bodyPr/>
          <a:lstStyle/>
          <a:p>
            <a:fld id="{63932738-5265-0645-86F9-FB8E5424358C}" type="slidenum">
              <a:rPr lang="en-US" smtClean="0"/>
              <a:t>‹#›</a:t>
            </a:fld>
            <a:endParaRPr lang="en-US"/>
          </a:p>
        </p:txBody>
      </p:sp>
    </p:spTree>
    <p:extLst>
      <p:ext uri="{BB962C8B-B14F-4D97-AF65-F5344CB8AC3E}">
        <p14:creationId xmlns:p14="http://schemas.microsoft.com/office/powerpoint/2010/main" val="3136971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262-2326-8D46-89DF-4D573B2CCF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02C5ED-FC29-8242-A19E-E8660BD36E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A9A6A4-5334-9844-848A-8595E294117F}"/>
              </a:ext>
            </a:extLst>
          </p:cNvPr>
          <p:cNvSpPr>
            <a:spLocks noGrp="1"/>
          </p:cNvSpPr>
          <p:nvPr>
            <p:ph type="dt" sz="half" idx="10"/>
          </p:nvPr>
        </p:nvSpPr>
        <p:spPr/>
        <p:txBody>
          <a:bodyPr/>
          <a:lstStyle/>
          <a:p>
            <a:fld id="{EF004471-624F-AF45-9DC9-F528B36E0130}" type="datetimeFigureOut">
              <a:rPr lang="en-US" smtClean="0"/>
              <a:t>3/16/19</a:t>
            </a:fld>
            <a:endParaRPr lang="en-US"/>
          </a:p>
        </p:txBody>
      </p:sp>
      <p:sp>
        <p:nvSpPr>
          <p:cNvPr id="5" name="Footer Placeholder 4">
            <a:extLst>
              <a:ext uri="{FF2B5EF4-FFF2-40B4-BE49-F238E27FC236}">
                <a16:creationId xmlns:a16="http://schemas.microsoft.com/office/drawing/2014/main" id="{22DF9E04-746B-F241-9B35-5E608168D2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530CB4-2083-B245-BF52-9D6D7CDAE4E4}"/>
              </a:ext>
            </a:extLst>
          </p:cNvPr>
          <p:cNvSpPr>
            <a:spLocks noGrp="1"/>
          </p:cNvSpPr>
          <p:nvPr>
            <p:ph type="sldNum" sz="quarter" idx="12"/>
          </p:nvPr>
        </p:nvSpPr>
        <p:spPr/>
        <p:txBody>
          <a:bodyPr/>
          <a:lstStyle/>
          <a:p>
            <a:fld id="{63932738-5265-0645-86F9-FB8E5424358C}" type="slidenum">
              <a:rPr lang="en-US" smtClean="0"/>
              <a:t>‹#›</a:t>
            </a:fld>
            <a:endParaRPr lang="en-US"/>
          </a:p>
        </p:txBody>
      </p:sp>
    </p:spTree>
    <p:extLst>
      <p:ext uri="{BB962C8B-B14F-4D97-AF65-F5344CB8AC3E}">
        <p14:creationId xmlns:p14="http://schemas.microsoft.com/office/powerpoint/2010/main" val="1277322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EC62C-5361-5147-AE36-42D98625DC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FDC082-CBFE-9A4D-BC32-B887F13E35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78A361-6EA1-FB40-B826-413EA6D105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246403-797A-CB4C-AF75-103B13892670}"/>
              </a:ext>
            </a:extLst>
          </p:cNvPr>
          <p:cNvSpPr>
            <a:spLocks noGrp="1"/>
          </p:cNvSpPr>
          <p:nvPr>
            <p:ph type="dt" sz="half" idx="10"/>
          </p:nvPr>
        </p:nvSpPr>
        <p:spPr/>
        <p:txBody>
          <a:bodyPr/>
          <a:lstStyle/>
          <a:p>
            <a:fld id="{EF004471-624F-AF45-9DC9-F528B36E0130}" type="datetimeFigureOut">
              <a:rPr lang="en-US" smtClean="0"/>
              <a:t>3/16/19</a:t>
            </a:fld>
            <a:endParaRPr lang="en-US"/>
          </a:p>
        </p:txBody>
      </p:sp>
      <p:sp>
        <p:nvSpPr>
          <p:cNvPr id="6" name="Footer Placeholder 5">
            <a:extLst>
              <a:ext uri="{FF2B5EF4-FFF2-40B4-BE49-F238E27FC236}">
                <a16:creationId xmlns:a16="http://schemas.microsoft.com/office/drawing/2014/main" id="{0015EC53-317F-6F4F-9252-81A6DA80EF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934A5C-DD7A-DF48-B0A2-8B569DFF7DFA}"/>
              </a:ext>
            </a:extLst>
          </p:cNvPr>
          <p:cNvSpPr>
            <a:spLocks noGrp="1"/>
          </p:cNvSpPr>
          <p:nvPr>
            <p:ph type="sldNum" sz="quarter" idx="12"/>
          </p:nvPr>
        </p:nvSpPr>
        <p:spPr/>
        <p:txBody>
          <a:bodyPr/>
          <a:lstStyle/>
          <a:p>
            <a:fld id="{63932738-5265-0645-86F9-FB8E5424358C}" type="slidenum">
              <a:rPr lang="en-US" smtClean="0"/>
              <a:t>‹#›</a:t>
            </a:fld>
            <a:endParaRPr lang="en-US"/>
          </a:p>
        </p:txBody>
      </p:sp>
    </p:spTree>
    <p:extLst>
      <p:ext uri="{BB962C8B-B14F-4D97-AF65-F5344CB8AC3E}">
        <p14:creationId xmlns:p14="http://schemas.microsoft.com/office/powerpoint/2010/main" val="1378834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92662-E21D-1345-96A6-6506EFA5F8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278DBB-96AB-E849-A898-EB9B6EACEB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49748A-082B-9F4B-A64E-86D7AE46C0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A6EAA2-9AD6-2044-B35A-EEE53F2894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C66282-B581-FA48-9968-97A2912DC4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23F5D4-7398-764B-A883-58B42E698D68}"/>
              </a:ext>
            </a:extLst>
          </p:cNvPr>
          <p:cNvSpPr>
            <a:spLocks noGrp="1"/>
          </p:cNvSpPr>
          <p:nvPr>
            <p:ph type="dt" sz="half" idx="10"/>
          </p:nvPr>
        </p:nvSpPr>
        <p:spPr/>
        <p:txBody>
          <a:bodyPr/>
          <a:lstStyle/>
          <a:p>
            <a:fld id="{EF004471-624F-AF45-9DC9-F528B36E0130}" type="datetimeFigureOut">
              <a:rPr lang="en-US" smtClean="0"/>
              <a:t>3/16/19</a:t>
            </a:fld>
            <a:endParaRPr lang="en-US"/>
          </a:p>
        </p:txBody>
      </p:sp>
      <p:sp>
        <p:nvSpPr>
          <p:cNvPr id="8" name="Footer Placeholder 7">
            <a:extLst>
              <a:ext uri="{FF2B5EF4-FFF2-40B4-BE49-F238E27FC236}">
                <a16:creationId xmlns:a16="http://schemas.microsoft.com/office/drawing/2014/main" id="{DF46E928-86BB-764A-85AE-E7116E7310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BB9E8A-235F-BB4B-B2F6-8F35D1BB6F9D}"/>
              </a:ext>
            </a:extLst>
          </p:cNvPr>
          <p:cNvSpPr>
            <a:spLocks noGrp="1"/>
          </p:cNvSpPr>
          <p:nvPr>
            <p:ph type="sldNum" sz="quarter" idx="12"/>
          </p:nvPr>
        </p:nvSpPr>
        <p:spPr/>
        <p:txBody>
          <a:bodyPr/>
          <a:lstStyle/>
          <a:p>
            <a:fld id="{63932738-5265-0645-86F9-FB8E5424358C}" type="slidenum">
              <a:rPr lang="en-US" smtClean="0"/>
              <a:t>‹#›</a:t>
            </a:fld>
            <a:endParaRPr lang="en-US"/>
          </a:p>
        </p:txBody>
      </p:sp>
    </p:spTree>
    <p:extLst>
      <p:ext uri="{BB962C8B-B14F-4D97-AF65-F5344CB8AC3E}">
        <p14:creationId xmlns:p14="http://schemas.microsoft.com/office/powerpoint/2010/main" val="735843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DC15F-6A73-4444-B36B-DD2A6AA482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DFFD55-C928-0649-BD1F-3BCCAE08CDB8}"/>
              </a:ext>
            </a:extLst>
          </p:cNvPr>
          <p:cNvSpPr>
            <a:spLocks noGrp="1"/>
          </p:cNvSpPr>
          <p:nvPr>
            <p:ph type="dt" sz="half" idx="10"/>
          </p:nvPr>
        </p:nvSpPr>
        <p:spPr/>
        <p:txBody>
          <a:bodyPr/>
          <a:lstStyle/>
          <a:p>
            <a:fld id="{EF004471-624F-AF45-9DC9-F528B36E0130}" type="datetimeFigureOut">
              <a:rPr lang="en-US" smtClean="0"/>
              <a:t>3/16/19</a:t>
            </a:fld>
            <a:endParaRPr lang="en-US"/>
          </a:p>
        </p:txBody>
      </p:sp>
      <p:sp>
        <p:nvSpPr>
          <p:cNvPr id="4" name="Footer Placeholder 3">
            <a:extLst>
              <a:ext uri="{FF2B5EF4-FFF2-40B4-BE49-F238E27FC236}">
                <a16:creationId xmlns:a16="http://schemas.microsoft.com/office/drawing/2014/main" id="{F1A8D00E-60E8-CD46-A17C-D2744E38F7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731F70-07CC-BC4E-991E-F78E0270CF92}"/>
              </a:ext>
            </a:extLst>
          </p:cNvPr>
          <p:cNvSpPr>
            <a:spLocks noGrp="1"/>
          </p:cNvSpPr>
          <p:nvPr>
            <p:ph type="sldNum" sz="quarter" idx="12"/>
          </p:nvPr>
        </p:nvSpPr>
        <p:spPr/>
        <p:txBody>
          <a:bodyPr/>
          <a:lstStyle/>
          <a:p>
            <a:fld id="{63932738-5265-0645-86F9-FB8E5424358C}" type="slidenum">
              <a:rPr lang="en-US" smtClean="0"/>
              <a:t>‹#›</a:t>
            </a:fld>
            <a:endParaRPr lang="en-US"/>
          </a:p>
        </p:txBody>
      </p:sp>
    </p:spTree>
    <p:extLst>
      <p:ext uri="{BB962C8B-B14F-4D97-AF65-F5344CB8AC3E}">
        <p14:creationId xmlns:p14="http://schemas.microsoft.com/office/powerpoint/2010/main" val="2248927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9BD90-689D-EC4E-A481-A8A8693F9793}"/>
              </a:ext>
            </a:extLst>
          </p:cNvPr>
          <p:cNvSpPr>
            <a:spLocks noGrp="1"/>
          </p:cNvSpPr>
          <p:nvPr>
            <p:ph type="dt" sz="half" idx="10"/>
          </p:nvPr>
        </p:nvSpPr>
        <p:spPr/>
        <p:txBody>
          <a:bodyPr/>
          <a:lstStyle/>
          <a:p>
            <a:fld id="{EF004471-624F-AF45-9DC9-F528B36E0130}" type="datetimeFigureOut">
              <a:rPr lang="en-US" smtClean="0"/>
              <a:t>3/16/19</a:t>
            </a:fld>
            <a:endParaRPr lang="en-US"/>
          </a:p>
        </p:txBody>
      </p:sp>
      <p:sp>
        <p:nvSpPr>
          <p:cNvPr id="3" name="Footer Placeholder 2">
            <a:extLst>
              <a:ext uri="{FF2B5EF4-FFF2-40B4-BE49-F238E27FC236}">
                <a16:creationId xmlns:a16="http://schemas.microsoft.com/office/drawing/2014/main" id="{4AEB91A9-EDB1-0648-92AF-F31B21A86C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D6000E-A48F-EB40-8825-29C2581F7412}"/>
              </a:ext>
            </a:extLst>
          </p:cNvPr>
          <p:cNvSpPr>
            <a:spLocks noGrp="1"/>
          </p:cNvSpPr>
          <p:nvPr>
            <p:ph type="sldNum" sz="quarter" idx="12"/>
          </p:nvPr>
        </p:nvSpPr>
        <p:spPr/>
        <p:txBody>
          <a:bodyPr/>
          <a:lstStyle/>
          <a:p>
            <a:fld id="{63932738-5265-0645-86F9-FB8E5424358C}" type="slidenum">
              <a:rPr lang="en-US" smtClean="0"/>
              <a:t>‹#›</a:t>
            </a:fld>
            <a:endParaRPr lang="en-US"/>
          </a:p>
        </p:txBody>
      </p:sp>
    </p:spTree>
    <p:extLst>
      <p:ext uri="{BB962C8B-B14F-4D97-AF65-F5344CB8AC3E}">
        <p14:creationId xmlns:p14="http://schemas.microsoft.com/office/powerpoint/2010/main" val="3135684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28BF3-E03C-074A-8BB6-E2BD094383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A266EA-D31F-5444-BA6F-4D7827ED8F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E0F564-4D48-4B4A-AEC6-98DD39FFA4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A9DAD7-77E7-EB44-886E-DFEA0913B16C}"/>
              </a:ext>
            </a:extLst>
          </p:cNvPr>
          <p:cNvSpPr>
            <a:spLocks noGrp="1"/>
          </p:cNvSpPr>
          <p:nvPr>
            <p:ph type="dt" sz="half" idx="10"/>
          </p:nvPr>
        </p:nvSpPr>
        <p:spPr/>
        <p:txBody>
          <a:bodyPr/>
          <a:lstStyle/>
          <a:p>
            <a:fld id="{EF004471-624F-AF45-9DC9-F528B36E0130}" type="datetimeFigureOut">
              <a:rPr lang="en-US" smtClean="0"/>
              <a:t>3/16/19</a:t>
            </a:fld>
            <a:endParaRPr lang="en-US"/>
          </a:p>
        </p:txBody>
      </p:sp>
      <p:sp>
        <p:nvSpPr>
          <p:cNvPr id="6" name="Footer Placeholder 5">
            <a:extLst>
              <a:ext uri="{FF2B5EF4-FFF2-40B4-BE49-F238E27FC236}">
                <a16:creationId xmlns:a16="http://schemas.microsoft.com/office/drawing/2014/main" id="{5ED84179-2313-384F-8EF2-5DDCF1D8A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584034-3000-E34F-8C70-F2D9F726F0D6}"/>
              </a:ext>
            </a:extLst>
          </p:cNvPr>
          <p:cNvSpPr>
            <a:spLocks noGrp="1"/>
          </p:cNvSpPr>
          <p:nvPr>
            <p:ph type="sldNum" sz="quarter" idx="12"/>
          </p:nvPr>
        </p:nvSpPr>
        <p:spPr/>
        <p:txBody>
          <a:bodyPr/>
          <a:lstStyle/>
          <a:p>
            <a:fld id="{63932738-5265-0645-86F9-FB8E5424358C}" type="slidenum">
              <a:rPr lang="en-US" smtClean="0"/>
              <a:t>‹#›</a:t>
            </a:fld>
            <a:endParaRPr lang="en-US"/>
          </a:p>
        </p:txBody>
      </p:sp>
    </p:spTree>
    <p:extLst>
      <p:ext uri="{BB962C8B-B14F-4D97-AF65-F5344CB8AC3E}">
        <p14:creationId xmlns:p14="http://schemas.microsoft.com/office/powerpoint/2010/main" val="117571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64961-23DF-EF4C-867F-3A4512F3A8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C95183-DB86-0744-BBD0-0CAD98AA5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15A5E5-EABC-C049-8AE7-3C622F85F8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69E9D5-AAC4-4E44-8BBD-B098240A37AD}"/>
              </a:ext>
            </a:extLst>
          </p:cNvPr>
          <p:cNvSpPr>
            <a:spLocks noGrp="1"/>
          </p:cNvSpPr>
          <p:nvPr>
            <p:ph type="dt" sz="half" idx="10"/>
          </p:nvPr>
        </p:nvSpPr>
        <p:spPr/>
        <p:txBody>
          <a:bodyPr/>
          <a:lstStyle/>
          <a:p>
            <a:fld id="{EF004471-624F-AF45-9DC9-F528B36E0130}" type="datetimeFigureOut">
              <a:rPr lang="en-US" smtClean="0"/>
              <a:t>3/16/19</a:t>
            </a:fld>
            <a:endParaRPr lang="en-US"/>
          </a:p>
        </p:txBody>
      </p:sp>
      <p:sp>
        <p:nvSpPr>
          <p:cNvPr id="6" name="Footer Placeholder 5">
            <a:extLst>
              <a:ext uri="{FF2B5EF4-FFF2-40B4-BE49-F238E27FC236}">
                <a16:creationId xmlns:a16="http://schemas.microsoft.com/office/drawing/2014/main" id="{90BA982F-A604-FB4E-8599-8A12BAE736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F81A6-E05E-4A46-A3C8-ACF28F533829}"/>
              </a:ext>
            </a:extLst>
          </p:cNvPr>
          <p:cNvSpPr>
            <a:spLocks noGrp="1"/>
          </p:cNvSpPr>
          <p:nvPr>
            <p:ph type="sldNum" sz="quarter" idx="12"/>
          </p:nvPr>
        </p:nvSpPr>
        <p:spPr/>
        <p:txBody>
          <a:bodyPr/>
          <a:lstStyle/>
          <a:p>
            <a:fld id="{63932738-5265-0645-86F9-FB8E5424358C}" type="slidenum">
              <a:rPr lang="en-US" smtClean="0"/>
              <a:t>‹#›</a:t>
            </a:fld>
            <a:endParaRPr lang="en-US"/>
          </a:p>
        </p:txBody>
      </p:sp>
    </p:spTree>
    <p:extLst>
      <p:ext uri="{BB962C8B-B14F-4D97-AF65-F5344CB8AC3E}">
        <p14:creationId xmlns:p14="http://schemas.microsoft.com/office/powerpoint/2010/main" val="241005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4BEBE2-AB05-D343-9904-0474E24B24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13DB77-381E-C145-97AC-CEC99CF096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5DFCEE-A258-DB40-B0A8-1AB75B88BB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004471-624F-AF45-9DC9-F528B36E0130}" type="datetimeFigureOut">
              <a:rPr lang="en-US" smtClean="0"/>
              <a:t>3/16/19</a:t>
            </a:fld>
            <a:endParaRPr lang="en-US"/>
          </a:p>
        </p:txBody>
      </p:sp>
      <p:sp>
        <p:nvSpPr>
          <p:cNvPr id="5" name="Footer Placeholder 4">
            <a:extLst>
              <a:ext uri="{FF2B5EF4-FFF2-40B4-BE49-F238E27FC236}">
                <a16:creationId xmlns:a16="http://schemas.microsoft.com/office/drawing/2014/main" id="{6E6245CE-1DC6-2F48-878F-5DA3F0C77E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639CA5-C14A-8044-90CA-899246E7A8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932738-5265-0645-86F9-FB8E5424358C}" type="slidenum">
              <a:rPr lang="en-US" smtClean="0"/>
              <a:t>‹#›</a:t>
            </a:fld>
            <a:endParaRPr lang="en-US"/>
          </a:p>
        </p:txBody>
      </p:sp>
    </p:spTree>
    <p:extLst>
      <p:ext uri="{BB962C8B-B14F-4D97-AF65-F5344CB8AC3E}">
        <p14:creationId xmlns:p14="http://schemas.microsoft.com/office/powerpoint/2010/main" val="20449819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2.png"/><Relationship Id="rId7"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tiff"/><Relationship Id="rId4" Type="http://schemas.openxmlformats.org/officeDocument/2006/relationships/image" Target="file:////var/folders/m1/sjw27zqd3bg51cz0n08yhqqc0000gn/T/com.microsoft.Word/WebArchiveCopyPasteTempFiles/TJmzJiGvn37Nlx33XUNjTuGpb0+CUjH56RiTEvHfSp0iGwaCxoLIdSn5KnSq2zp1f8DnJ6AKrOXfZEAAAAASUVORK5CYII="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2.png"/><Relationship Id="rId7"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tiff"/><Relationship Id="rId4" Type="http://schemas.openxmlformats.org/officeDocument/2006/relationships/image" Target="file:////var/folders/m1/sjw27zqd3bg51cz0n08yhqqc0000gn/T/com.microsoft.Word/WebArchiveCopyPasteTempFiles/TJmzJiGvn37Nlx33XUNjTuGpb0+CUjH56RiTEvHfSp0iGwaCxoLIdSn5KnSq2zp1f8DnJ6AKrOXfZEAAAAASUVORK5CYII="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file:////var/folders/m1/sjw27zqd3bg51cz0n08yhqqc0000gn/T/com.microsoft.Word/WebArchiveCopyPasteTempFiles/wc6cLHlovJZoAAAAABJRU5ErkJgg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file:////var/folders/m1/sjw27zqd3bg51cz0n08yhqqc0000gn/T/com.microsoft.Word/WebArchiveCopyPasteTempFiles/wc6cLHlovJZoAAAAABJRU5ErkJgg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2.png"/><Relationship Id="rId7"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tiff"/><Relationship Id="rId4" Type="http://schemas.openxmlformats.org/officeDocument/2006/relationships/image" Target="file:////var/folders/m1/sjw27zqd3bg51cz0n08yhqqc0000gn/T/com.microsoft.Word/WebArchiveCopyPasteTempFiles/TJmzJiGvn37Nlx33XUNjTuGpb0+CUjH56RiTEvHfSp0iGwaCxoLIdSn5KnSq2zp1f8DnJ6AKrOXfZEAAAAASUVORK5CYII="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2.png"/><Relationship Id="rId7"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tiff"/><Relationship Id="rId4" Type="http://schemas.openxmlformats.org/officeDocument/2006/relationships/image" Target="file:////var/folders/m1/sjw27zqd3bg51cz0n08yhqqc0000gn/T/com.microsoft.Word/WebArchiveCopyPasteTempFiles/TJmzJiGvn37Nlx33XUNjTuGpb0+CUjH56RiTEvHfSp0iGwaCxoLIdSn5KnSq2zp1f8DnJ6AKrOXfZEAAAAASUVORK5CYII="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2.png"/><Relationship Id="rId7"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tiff"/><Relationship Id="rId4" Type="http://schemas.openxmlformats.org/officeDocument/2006/relationships/image" Target="file:////var/folders/m1/sjw27zqd3bg51cz0n08yhqqc0000gn/T/com.microsoft.Word/WebArchiveCopyPasteTempFiles/TJmzJiGvn37Nlx33XUNjTuGpb0+CUjH56RiTEvHfSp0iGwaCxoLIdSn5KnSq2zp1f8DnJ6AKrOXfZEAAAAASUVORK5CYI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8646A-6BA7-9C4E-B9E4-11228DD410F7}"/>
              </a:ext>
            </a:extLst>
          </p:cNvPr>
          <p:cNvSpPr>
            <a:spLocks noGrp="1"/>
          </p:cNvSpPr>
          <p:nvPr>
            <p:ph type="ctrTitle"/>
          </p:nvPr>
        </p:nvSpPr>
        <p:spPr>
          <a:xfrm>
            <a:off x="1524000" y="0"/>
            <a:ext cx="9144000" cy="2387600"/>
          </a:xfrm>
        </p:spPr>
        <p:txBody>
          <a:bodyPr/>
          <a:lstStyle/>
          <a:p>
            <a:r>
              <a:rPr lang="en-US" dirty="0">
                <a:latin typeface="Garamond" panose="02020404030301010803" pitchFamily="18" charset="0"/>
              </a:rPr>
              <a:t>Digital Signal Processing in Radio Astronomy</a:t>
            </a:r>
          </a:p>
        </p:txBody>
      </p:sp>
      <p:sp>
        <p:nvSpPr>
          <p:cNvPr id="3" name="Subtitle 2">
            <a:extLst>
              <a:ext uri="{FF2B5EF4-FFF2-40B4-BE49-F238E27FC236}">
                <a16:creationId xmlns:a16="http://schemas.microsoft.com/office/drawing/2014/main" id="{A4E950FF-62C8-B749-A4AB-96DACEA028A4}"/>
              </a:ext>
            </a:extLst>
          </p:cNvPr>
          <p:cNvSpPr>
            <a:spLocks noGrp="1"/>
          </p:cNvSpPr>
          <p:nvPr>
            <p:ph type="subTitle" idx="1"/>
          </p:nvPr>
        </p:nvSpPr>
        <p:spPr>
          <a:xfrm>
            <a:off x="939799" y="3509963"/>
            <a:ext cx="10312400" cy="2721504"/>
          </a:xfrm>
        </p:spPr>
        <p:txBody>
          <a:bodyPr>
            <a:normAutofit/>
          </a:body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Pranav Sanghavi </a:t>
            </a:r>
            <a:r>
              <a:rPr lang="en-US" sz="2800" dirty="0">
                <a:latin typeface="Helvetica Neue" panose="02000503000000020004" pitchFamily="2" charset="0"/>
                <a:ea typeface="Helvetica Neue" panose="02000503000000020004" pitchFamily="2" charset="0"/>
                <a:cs typeface="Helvetica Neue" panose="02000503000000020004" pitchFamily="2" charset="0"/>
              </a:rPr>
              <a:t>and Kevin Bandura</a:t>
            </a:r>
          </a:p>
          <a:p>
            <a:r>
              <a:rPr lang="en-US" sz="2000" i="1" dirty="0">
                <a:latin typeface="Helvetica Neue" panose="02000503000000020004" pitchFamily="2" charset="0"/>
                <a:ea typeface="Helvetica Neue" panose="02000503000000020004" pitchFamily="2" charset="0"/>
                <a:cs typeface="Helvetica Neue" panose="02000503000000020004" pitchFamily="2" charset="0"/>
              </a:rPr>
              <a:t>West Virginia University, </a:t>
            </a:r>
          </a:p>
          <a:p>
            <a:r>
              <a:rPr lang="en-US" sz="2800" dirty="0">
                <a:latin typeface="Helvetica Neue" panose="02000503000000020004" pitchFamily="2" charset="0"/>
                <a:ea typeface="Helvetica Neue" panose="02000503000000020004" pitchFamily="2" charset="0"/>
                <a:cs typeface="Helvetica Neue" panose="02000503000000020004" pitchFamily="2" charset="0"/>
              </a:rPr>
              <a:t>John Makous</a:t>
            </a:r>
          </a:p>
          <a:p>
            <a:r>
              <a:rPr lang="en-US" sz="2000" i="1" dirty="0">
                <a:latin typeface="Helvetica Neue" panose="02000503000000020004" pitchFamily="2" charset="0"/>
                <a:ea typeface="Helvetica Neue" panose="02000503000000020004" pitchFamily="2" charset="0"/>
                <a:cs typeface="Helvetica Neue" panose="02000503000000020004" pitchFamily="2" charset="0"/>
              </a:rPr>
              <a:t>Providence Day School </a:t>
            </a:r>
          </a:p>
          <a:p>
            <a:r>
              <a:rPr lang="en-US" sz="2800" dirty="0">
                <a:latin typeface="Helvetica Neue" panose="02000503000000020004" pitchFamily="2" charset="0"/>
                <a:ea typeface="Helvetica Neue" panose="02000503000000020004" pitchFamily="2" charset="0"/>
                <a:cs typeface="Helvetica Neue" panose="02000503000000020004" pitchFamily="2" charset="0"/>
              </a:rPr>
              <a:t>Howard Chun</a:t>
            </a:r>
          </a:p>
          <a:p>
            <a:r>
              <a:rPr lang="en-US" sz="2000" i="1" dirty="0">
                <a:latin typeface="Helvetica Neue" panose="02000503000000020004" pitchFamily="2" charset="0"/>
                <a:ea typeface="Helvetica Neue" panose="02000503000000020004" pitchFamily="2" charset="0"/>
                <a:cs typeface="Helvetica Neue" panose="02000503000000020004" pitchFamily="2" charset="0"/>
              </a:rPr>
              <a:t>Cranston High School East</a:t>
            </a:r>
            <a:endParaRPr lang="en-US" sz="600"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1C7D5CC6-DD1F-634F-A021-235D392A3BCE}"/>
              </a:ext>
            </a:extLst>
          </p:cNvPr>
          <p:cNvSpPr txBox="1"/>
          <p:nvPr/>
        </p:nvSpPr>
        <p:spPr>
          <a:xfrm>
            <a:off x="2371775" y="2656394"/>
            <a:ext cx="7448449" cy="584775"/>
          </a:xfrm>
          <a:prstGeom prst="rect">
            <a:avLst/>
          </a:prstGeom>
          <a:noFill/>
        </p:spPr>
        <p:txBody>
          <a:bodyPr wrap="none" rtlCol="0">
            <a:spAutoFit/>
          </a:bodyPr>
          <a:lstStyle/>
          <a:p>
            <a:r>
              <a:rPr lang="en-US" sz="3200" i="1" dirty="0">
                <a:latin typeface="Garamond" panose="02020404030301010803" pitchFamily="18" charset="0"/>
              </a:rPr>
              <a:t>An NSF Research Experience for Teachers Program</a:t>
            </a:r>
          </a:p>
        </p:txBody>
      </p:sp>
    </p:spTree>
    <p:extLst>
      <p:ext uri="{BB962C8B-B14F-4D97-AF65-F5344CB8AC3E}">
        <p14:creationId xmlns:p14="http://schemas.microsoft.com/office/powerpoint/2010/main" val="266239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1" descr="/var/folders/m1/sjw27zqd3bg51cz0n08yhqqc0000gn/T/com.microsoft.Word/WebArchiveCopyPasteTempFiles/TJmzJiGvn37Nlx33XUNjTuGpb0+CUjH56RiTEvHfSp0iGwaCxoLIdSn5KnSq2zp1f8DnJ6AKrOXfZEAAAAASUVORK5CYII=">
            <a:extLst>
              <a:ext uri="{FF2B5EF4-FFF2-40B4-BE49-F238E27FC236}">
                <a16:creationId xmlns:a16="http://schemas.microsoft.com/office/drawing/2014/main" id="{A4E697AD-8644-B44D-845A-BB1DAE908D72}"/>
              </a:ext>
            </a:extLst>
          </p:cNvPr>
          <p:cNvPicPr>
            <a:picLocks noGrp="1" noChangeAspect="1" noChangeArrowheads="1"/>
          </p:cNvPicPr>
          <p:nvPr>
            <p:ph idx="1"/>
          </p:nvPr>
        </p:nvPicPr>
        <p:blipFill>
          <a:blip r:embed="rId3" r:link="rId4">
            <a:extLst>
              <a:ext uri="{28A0092B-C50C-407E-A947-70E740481C1C}">
                <a14:useLocalDpi xmlns:a14="http://schemas.microsoft.com/office/drawing/2010/main" val="0"/>
              </a:ext>
            </a:extLst>
          </a:blip>
          <a:srcRect/>
          <a:stretch>
            <a:fillRect/>
          </a:stretch>
        </p:blipFill>
        <p:spPr bwMode="auto">
          <a:xfrm>
            <a:off x="2283122" y="592708"/>
            <a:ext cx="9231546" cy="59774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28313F52-94A8-EE49-99AA-69745D2BF42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TextBox 4">
            <a:extLst>
              <a:ext uri="{FF2B5EF4-FFF2-40B4-BE49-F238E27FC236}">
                <a16:creationId xmlns:a16="http://schemas.microsoft.com/office/drawing/2014/main" id="{000F8EAD-BCC0-9D4D-894B-3F67280B9D98}"/>
              </a:ext>
            </a:extLst>
          </p:cNvPr>
          <p:cNvSpPr txBox="1"/>
          <p:nvPr/>
        </p:nvSpPr>
        <p:spPr>
          <a:xfrm>
            <a:off x="220133" y="135466"/>
            <a:ext cx="4555067" cy="1446550"/>
          </a:xfrm>
          <a:prstGeom prst="rect">
            <a:avLst/>
          </a:prstGeom>
          <a:noFill/>
        </p:spPr>
        <p:txBody>
          <a:bodyPr wrap="square" rtlCol="0">
            <a:spAutoFit/>
          </a:bodyPr>
          <a:lstStyle/>
          <a:p>
            <a:r>
              <a:rPr lang="en-US" sz="4400" dirty="0">
                <a:latin typeface="Times" pitchFamily="2" charset="0"/>
              </a:rPr>
              <a:t>A Radio Telescope  Pipeline</a:t>
            </a:r>
          </a:p>
        </p:txBody>
      </p:sp>
      <p:pic>
        <p:nvPicPr>
          <p:cNvPr id="7" name="Picture 3">
            <a:extLst>
              <a:ext uri="{FF2B5EF4-FFF2-40B4-BE49-F238E27FC236}">
                <a16:creationId xmlns:a16="http://schemas.microsoft.com/office/drawing/2014/main" id="{747ACFA0-7FED-8E4D-91AB-6AA8E998CCF9}"/>
              </a:ext>
            </a:extLst>
          </p:cNvPr>
          <p:cNvPicPr>
            <a:picLocks noChangeAspect="1"/>
          </p:cNvPicPr>
          <p:nvPr/>
        </p:nvPicPr>
        <p:blipFill rotWithShape="1">
          <a:blip r:embed="rId5"/>
          <a:srcRect l="16023" r="-1" b="-1"/>
          <a:stretch/>
        </p:blipFill>
        <p:spPr>
          <a:xfrm>
            <a:off x="6487900" y="2263800"/>
            <a:ext cx="1955120" cy="1775227"/>
          </a:xfrm>
          <a:prstGeom prst="rect">
            <a:avLst/>
          </a:prstGeom>
          <a:effectLst/>
        </p:spPr>
      </p:pic>
      <p:pic>
        <p:nvPicPr>
          <p:cNvPr id="8" name="Picture 7" descr="A picture containing text&#10;&#10;Description automatically generated">
            <a:extLst>
              <a:ext uri="{FF2B5EF4-FFF2-40B4-BE49-F238E27FC236}">
                <a16:creationId xmlns:a16="http://schemas.microsoft.com/office/drawing/2014/main" id="{5E44E76C-8BD6-F047-9D8D-CD075AE53AC9}"/>
              </a:ext>
            </a:extLst>
          </p:cNvPr>
          <p:cNvPicPr>
            <a:picLocks noChangeAspect="1"/>
          </p:cNvPicPr>
          <p:nvPr/>
        </p:nvPicPr>
        <p:blipFill>
          <a:blip r:embed="rId6"/>
          <a:stretch>
            <a:fillRect/>
          </a:stretch>
        </p:blipFill>
        <p:spPr>
          <a:xfrm>
            <a:off x="386441" y="3787218"/>
            <a:ext cx="3362541" cy="1891785"/>
          </a:xfrm>
          <a:prstGeom prst="rect">
            <a:avLst/>
          </a:prstGeom>
          <a:effectLst>
            <a:softEdge rad="635000"/>
          </a:effectLst>
        </p:spPr>
      </p:pic>
      <p:pic>
        <p:nvPicPr>
          <p:cNvPr id="12" name="Picture 11" descr="A group of people standing around a table&#10;&#10;Description automatically generated">
            <a:extLst>
              <a:ext uri="{FF2B5EF4-FFF2-40B4-BE49-F238E27FC236}">
                <a16:creationId xmlns:a16="http://schemas.microsoft.com/office/drawing/2014/main" id="{D7627B6C-FEE5-D54C-AC14-0FFD83F5D5E8}"/>
              </a:ext>
            </a:extLst>
          </p:cNvPr>
          <p:cNvPicPr>
            <a:picLocks noChangeAspect="1"/>
          </p:cNvPicPr>
          <p:nvPr/>
        </p:nvPicPr>
        <p:blipFill>
          <a:blip r:embed="rId7"/>
          <a:stretch>
            <a:fillRect/>
          </a:stretch>
        </p:blipFill>
        <p:spPr>
          <a:xfrm>
            <a:off x="6253148" y="143394"/>
            <a:ext cx="1891785" cy="1891785"/>
          </a:xfrm>
          <a:prstGeom prst="rect">
            <a:avLst/>
          </a:prstGeom>
          <a:effectLst>
            <a:softEdge rad="292100"/>
          </a:effectLst>
        </p:spPr>
      </p:pic>
      <p:pic>
        <p:nvPicPr>
          <p:cNvPr id="14" name="Picture 13" descr="A sign on a grassy field&#10;&#10;Description automatically generated">
            <a:extLst>
              <a:ext uri="{FF2B5EF4-FFF2-40B4-BE49-F238E27FC236}">
                <a16:creationId xmlns:a16="http://schemas.microsoft.com/office/drawing/2014/main" id="{8E97CB43-1235-C44A-B00E-8703DDA74FD4}"/>
              </a:ext>
            </a:extLst>
          </p:cNvPr>
          <p:cNvPicPr>
            <a:picLocks noChangeAspect="1"/>
          </p:cNvPicPr>
          <p:nvPr/>
        </p:nvPicPr>
        <p:blipFill>
          <a:blip r:embed="rId8"/>
          <a:stretch>
            <a:fillRect/>
          </a:stretch>
        </p:blipFill>
        <p:spPr>
          <a:xfrm>
            <a:off x="431719" y="1582016"/>
            <a:ext cx="2828546" cy="1891786"/>
          </a:xfrm>
          <a:prstGeom prst="rect">
            <a:avLst/>
          </a:prstGeom>
          <a:effectLst>
            <a:softEdge rad="342900"/>
          </a:effectLst>
        </p:spPr>
      </p:pic>
      <p:pic>
        <p:nvPicPr>
          <p:cNvPr id="9" name="Picture 3">
            <a:extLst>
              <a:ext uri="{FF2B5EF4-FFF2-40B4-BE49-F238E27FC236}">
                <a16:creationId xmlns:a16="http://schemas.microsoft.com/office/drawing/2014/main" id="{637D5E78-84B7-BC40-88FA-9D56E3E3CDA4}"/>
              </a:ext>
            </a:extLst>
          </p:cNvPr>
          <p:cNvPicPr>
            <a:picLocks noChangeAspect="1"/>
          </p:cNvPicPr>
          <p:nvPr/>
        </p:nvPicPr>
        <p:blipFill rotWithShape="1">
          <a:blip r:embed="rId5"/>
          <a:srcRect l="16023" r="-1" b="-1"/>
          <a:stretch/>
        </p:blipFill>
        <p:spPr>
          <a:xfrm>
            <a:off x="2319528" y="-277582"/>
            <a:ext cx="7552944" cy="6857990"/>
          </a:xfrm>
          <a:prstGeom prst="rect">
            <a:avLst/>
          </a:prstGeom>
          <a:effectLst/>
        </p:spPr>
      </p:pic>
    </p:spTree>
    <p:extLst>
      <p:ext uri="{BB962C8B-B14F-4D97-AF65-F5344CB8AC3E}">
        <p14:creationId xmlns:p14="http://schemas.microsoft.com/office/powerpoint/2010/main" val="3695212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1" descr="/var/folders/m1/sjw27zqd3bg51cz0n08yhqqc0000gn/T/com.microsoft.Word/WebArchiveCopyPasteTempFiles/TJmzJiGvn37Nlx33XUNjTuGpb0+CUjH56RiTEvHfSp0iGwaCxoLIdSn5KnSq2zp1f8DnJ6AKrOXfZEAAAAASUVORK5CYII=">
            <a:extLst>
              <a:ext uri="{FF2B5EF4-FFF2-40B4-BE49-F238E27FC236}">
                <a16:creationId xmlns:a16="http://schemas.microsoft.com/office/drawing/2014/main" id="{A4E697AD-8644-B44D-845A-BB1DAE908D72}"/>
              </a:ext>
            </a:extLst>
          </p:cNvPr>
          <p:cNvPicPr>
            <a:picLocks noGrp="1" noChangeAspect="1" noChangeArrowheads="1"/>
          </p:cNvPicPr>
          <p:nvPr>
            <p:ph idx="1"/>
          </p:nvPr>
        </p:nvPicPr>
        <p:blipFill>
          <a:blip r:embed="rId3" r:link="rId4">
            <a:extLst>
              <a:ext uri="{28A0092B-C50C-407E-A947-70E740481C1C}">
                <a14:useLocalDpi xmlns:a14="http://schemas.microsoft.com/office/drawing/2010/main" val="0"/>
              </a:ext>
            </a:extLst>
          </a:blip>
          <a:srcRect/>
          <a:stretch>
            <a:fillRect/>
          </a:stretch>
        </p:blipFill>
        <p:spPr bwMode="auto">
          <a:xfrm>
            <a:off x="2283122" y="592708"/>
            <a:ext cx="9231546" cy="59774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28313F52-94A8-EE49-99AA-69745D2BF42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TextBox 4">
            <a:extLst>
              <a:ext uri="{FF2B5EF4-FFF2-40B4-BE49-F238E27FC236}">
                <a16:creationId xmlns:a16="http://schemas.microsoft.com/office/drawing/2014/main" id="{000F8EAD-BCC0-9D4D-894B-3F67280B9D98}"/>
              </a:ext>
            </a:extLst>
          </p:cNvPr>
          <p:cNvSpPr txBox="1"/>
          <p:nvPr/>
        </p:nvSpPr>
        <p:spPr>
          <a:xfrm>
            <a:off x="220133" y="135466"/>
            <a:ext cx="4555067" cy="1446550"/>
          </a:xfrm>
          <a:prstGeom prst="rect">
            <a:avLst/>
          </a:prstGeom>
          <a:noFill/>
        </p:spPr>
        <p:txBody>
          <a:bodyPr wrap="square" rtlCol="0">
            <a:spAutoFit/>
          </a:bodyPr>
          <a:lstStyle/>
          <a:p>
            <a:r>
              <a:rPr lang="en-US" sz="4400" dirty="0">
                <a:latin typeface="Times" pitchFamily="2" charset="0"/>
              </a:rPr>
              <a:t>A Radio Telescope  Pipeline</a:t>
            </a:r>
          </a:p>
        </p:txBody>
      </p:sp>
      <p:pic>
        <p:nvPicPr>
          <p:cNvPr id="7" name="Picture 3">
            <a:extLst>
              <a:ext uri="{FF2B5EF4-FFF2-40B4-BE49-F238E27FC236}">
                <a16:creationId xmlns:a16="http://schemas.microsoft.com/office/drawing/2014/main" id="{747ACFA0-7FED-8E4D-91AB-6AA8E998CCF9}"/>
              </a:ext>
            </a:extLst>
          </p:cNvPr>
          <p:cNvPicPr>
            <a:picLocks noChangeAspect="1"/>
          </p:cNvPicPr>
          <p:nvPr/>
        </p:nvPicPr>
        <p:blipFill rotWithShape="1">
          <a:blip r:embed="rId5"/>
          <a:srcRect l="16023" r="-1" b="-1"/>
          <a:stretch/>
        </p:blipFill>
        <p:spPr>
          <a:xfrm>
            <a:off x="6487900" y="2263800"/>
            <a:ext cx="1955120" cy="1775227"/>
          </a:xfrm>
          <a:prstGeom prst="rect">
            <a:avLst/>
          </a:prstGeom>
          <a:effectLst/>
        </p:spPr>
      </p:pic>
      <p:pic>
        <p:nvPicPr>
          <p:cNvPr id="8" name="Picture 7" descr="A picture containing text&#10;&#10;Description automatically generated">
            <a:extLst>
              <a:ext uri="{FF2B5EF4-FFF2-40B4-BE49-F238E27FC236}">
                <a16:creationId xmlns:a16="http://schemas.microsoft.com/office/drawing/2014/main" id="{5E44E76C-8BD6-F047-9D8D-CD075AE53AC9}"/>
              </a:ext>
            </a:extLst>
          </p:cNvPr>
          <p:cNvPicPr>
            <a:picLocks noChangeAspect="1"/>
          </p:cNvPicPr>
          <p:nvPr/>
        </p:nvPicPr>
        <p:blipFill>
          <a:blip r:embed="rId6"/>
          <a:stretch>
            <a:fillRect/>
          </a:stretch>
        </p:blipFill>
        <p:spPr>
          <a:xfrm>
            <a:off x="386441" y="3787218"/>
            <a:ext cx="3362541" cy="1891785"/>
          </a:xfrm>
          <a:prstGeom prst="rect">
            <a:avLst/>
          </a:prstGeom>
          <a:effectLst>
            <a:softEdge rad="635000"/>
          </a:effectLst>
        </p:spPr>
      </p:pic>
      <p:pic>
        <p:nvPicPr>
          <p:cNvPr id="12" name="Picture 11" descr="A group of people standing around a table&#10;&#10;Description automatically generated">
            <a:extLst>
              <a:ext uri="{FF2B5EF4-FFF2-40B4-BE49-F238E27FC236}">
                <a16:creationId xmlns:a16="http://schemas.microsoft.com/office/drawing/2014/main" id="{D7627B6C-FEE5-D54C-AC14-0FFD83F5D5E8}"/>
              </a:ext>
            </a:extLst>
          </p:cNvPr>
          <p:cNvPicPr>
            <a:picLocks noChangeAspect="1"/>
          </p:cNvPicPr>
          <p:nvPr/>
        </p:nvPicPr>
        <p:blipFill>
          <a:blip r:embed="rId7"/>
          <a:stretch>
            <a:fillRect/>
          </a:stretch>
        </p:blipFill>
        <p:spPr>
          <a:xfrm>
            <a:off x="6253148" y="143394"/>
            <a:ext cx="1891785" cy="1891785"/>
          </a:xfrm>
          <a:prstGeom prst="rect">
            <a:avLst/>
          </a:prstGeom>
          <a:effectLst>
            <a:softEdge rad="292100"/>
          </a:effectLst>
        </p:spPr>
      </p:pic>
      <p:pic>
        <p:nvPicPr>
          <p:cNvPr id="14" name="Picture 13" descr="A sign on a grassy field&#10;&#10;Description automatically generated">
            <a:extLst>
              <a:ext uri="{FF2B5EF4-FFF2-40B4-BE49-F238E27FC236}">
                <a16:creationId xmlns:a16="http://schemas.microsoft.com/office/drawing/2014/main" id="{8E97CB43-1235-C44A-B00E-8703DDA74FD4}"/>
              </a:ext>
            </a:extLst>
          </p:cNvPr>
          <p:cNvPicPr>
            <a:picLocks noChangeAspect="1"/>
          </p:cNvPicPr>
          <p:nvPr/>
        </p:nvPicPr>
        <p:blipFill>
          <a:blip r:embed="rId8"/>
          <a:stretch>
            <a:fillRect/>
          </a:stretch>
        </p:blipFill>
        <p:spPr>
          <a:xfrm>
            <a:off x="431719" y="1582016"/>
            <a:ext cx="2828546" cy="1891786"/>
          </a:xfrm>
          <a:prstGeom prst="rect">
            <a:avLst/>
          </a:prstGeom>
          <a:effectLst>
            <a:softEdge rad="342900"/>
          </a:effectLst>
        </p:spPr>
      </p:pic>
    </p:spTree>
    <p:extLst>
      <p:ext uri="{BB962C8B-B14F-4D97-AF65-F5344CB8AC3E}">
        <p14:creationId xmlns:p14="http://schemas.microsoft.com/office/powerpoint/2010/main" val="1671743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E08AC-F753-A04B-9BE5-935231B3802C}"/>
              </a:ext>
            </a:extLst>
          </p:cNvPr>
          <p:cNvSpPr>
            <a:spLocks noGrp="1"/>
          </p:cNvSpPr>
          <p:nvPr>
            <p:ph type="title"/>
          </p:nvPr>
        </p:nvSpPr>
        <p:spPr>
          <a:xfrm>
            <a:off x="648929" y="493800"/>
            <a:ext cx="3651467" cy="1676603"/>
          </a:xfrm>
        </p:spPr>
        <p:txBody>
          <a:bodyPr>
            <a:normAutofit/>
          </a:bodyPr>
          <a:lstStyle/>
          <a:p>
            <a:r>
              <a:rPr lang="en-US" dirty="0">
                <a:latin typeface="Garamond" panose="02020404030301010803" pitchFamily="18" charset="0"/>
              </a:rPr>
              <a:t>Tool of Choice: </a:t>
            </a:r>
          </a:p>
        </p:txBody>
      </p:sp>
      <p:sp>
        <p:nvSpPr>
          <p:cNvPr id="3" name="Content Placeholder 2">
            <a:extLst>
              <a:ext uri="{FF2B5EF4-FFF2-40B4-BE49-F238E27FC236}">
                <a16:creationId xmlns:a16="http://schemas.microsoft.com/office/drawing/2014/main" id="{6F75BEB6-35F1-254F-B8AB-D8767F1A525C}"/>
              </a:ext>
            </a:extLst>
          </p:cNvPr>
          <p:cNvSpPr>
            <a:spLocks noGrp="1"/>
          </p:cNvSpPr>
          <p:nvPr>
            <p:ph idx="1"/>
          </p:nvPr>
        </p:nvSpPr>
        <p:spPr>
          <a:xfrm>
            <a:off x="648931" y="2658736"/>
            <a:ext cx="10357736" cy="3565083"/>
          </a:xfrm>
        </p:spPr>
        <p:txBody>
          <a:bodyPr>
            <a:normAutofit/>
          </a:bodyPr>
          <a:lstStyle/>
          <a:p>
            <a:r>
              <a:rPr lang="en-US" sz="2400" dirty="0"/>
              <a:t>GNURadio is a free and open source software ecosystem that allows for immense flexibility</a:t>
            </a:r>
          </a:p>
          <a:p>
            <a:r>
              <a:rPr lang="en-US" sz="2400" dirty="0"/>
              <a:t>Programming with GNURadio is based on a flow based paradigm</a:t>
            </a:r>
          </a:p>
          <a:p>
            <a:r>
              <a:rPr lang="en-US" sz="2400" dirty="0"/>
              <a:t>The hardware required is inexpensive ( as low as $30. We use a device that costs &lt;$200)</a:t>
            </a:r>
          </a:p>
        </p:txBody>
      </p:sp>
      <p:pic>
        <p:nvPicPr>
          <p:cNvPr id="5" name="Picture 4">
            <a:extLst>
              <a:ext uri="{FF2B5EF4-FFF2-40B4-BE49-F238E27FC236}">
                <a16:creationId xmlns:a16="http://schemas.microsoft.com/office/drawing/2014/main" id="{AC93C434-A52E-8E40-9143-269B19D71A4A}"/>
              </a:ext>
            </a:extLst>
          </p:cNvPr>
          <p:cNvPicPr>
            <a:picLocks noChangeAspect="1"/>
          </p:cNvPicPr>
          <p:nvPr/>
        </p:nvPicPr>
        <p:blipFill>
          <a:blip r:embed="rId3"/>
          <a:stretch>
            <a:fillRect/>
          </a:stretch>
        </p:blipFill>
        <p:spPr>
          <a:xfrm>
            <a:off x="4431630" y="760601"/>
            <a:ext cx="4000500" cy="1143000"/>
          </a:xfrm>
          <a:prstGeom prst="rect">
            <a:avLst/>
          </a:prstGeom>
        </p:spPr>
      </p:pic>
    </p:spTree>
    <p:extLst>
      <p:ext uri="{BB962C8B-B14F-4D97-AF65-F5344CB8AC3E}">
        <p14:creationId xmlns:p14="http://schemas.microsoft.com/office/powerpoint/2010/main" val="3121020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2" descr="/var/folders/m1/sjw27zqd3bg51cz0n08yhqqc0000gn/T/com.microsoft.Word/WebArchiveCopyPasteTempFiles/wc6cLHlovJZoAAAAABJRU5ErkJggg==">
            <a:extLst>
              <a:ext uri="{FF2B5EF4-FFF2-40B4-BE49-F238E27FC236}">
                <a16:creationId xmlns:a16="http://schemas.microsoft.com/office/drawing/2014/main" id="{DAF7654B-A69C-EB47-BECB-48F78F6E719B}"/>
              </a:ext>
            </a:extLst>
          </p:cNvPr>
          <p:cNvPicPr>
            <a:picLocks noGrp="1" noChangeArrowheads="1"/>
          </p:cNvPicPr>
          <p:nvPr>
            <p:ph idx="1"/>
          </p:nvPr>
        </p:nvPicPr>
        <p:blipFill>
          <a:blip r:embed="rId3" r:link="rId4">
            <a:extLst>
              <a:ext uri="{28A0092B-C50C-407E-A947-70E740481C1C}">
                <a14:useLocalDpi xmlns:a14="http://schemas.microsoft.com/office/drawing/2010/main" val="0"/>
              </a:ext>
            </a:extLst>
          </a:blip>
          <a:srcRect/>
          <a:stretch>
            <a:fillRect/>
          </a:stretch>
        </p:blipFill>
        <p:spPr bwMode="auto">
          <a:xfrm>
            <a:off x="524934" y="2102946"/>
            <a:ext cx="10905066" cy="38712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1DB79C29-6C6D-C846-A035-CBF2EAD3A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TextBox 4">
            <a:extLst>
              <a:ext uri="{FF2B5EF4-FFF2-40B4-BE49-F238E27FC236}">
                <a16:creationId xmlns:a16="http://schemas.microsoft.com/office/drawing/2014/main" id="{EC41EE71-CA82-8E4A-B87F-1897AD2C2E34}"/>
              </a:ext>
            </a:extLst>
          </p:cNvPr>
          <p:cNvSpPr txBox="1"/>
          <p:nvPr/>
        </p:nvSpPr>
        <p:spPr>
          <a:xfrm>
            <a:off x="795867" y="573621"/>
            <a:ext cx="10363200" cy="769441"/>
          </a:xfrm>
          <a:prstGeom prst="rect">
            <a:avLst/>
          </a:prstGeom>
          <a:noFill/>
        </p:spPr>
        <p:txBody>
          <a:bodyPr wrap="square" rtlCol="0">
            <a:spAutoFit/>
          </a:bodyPr>
          <a:lstStyle/>
          <a:p>
            <a:r>
              <a:rPr lang="en-US" sz="4400" dirty="0">
                <a:latin typeface="Times" pitchFamily="2" charset="0"/>
              </a:rPr>
              <a:t>The DSP Pipeline of Our Radio Telescope</a:t>
            </a:r>
          </a:p>
        </p:txBody>
      </p:sp>
      <p:sp>
        <p:nvSpPr>
          <p:cNvPr id="2" name="TextBox 1">
            <a:extLst>
              <a:ext uri="{FF2B5EF4-FFF2-40B4-BE49-F238E27FC236}">
                <a16:creationId xmlns:a16="http://schemas.microsoft.com/office/drawing/2014/main" id="{FF2CD4CD-BD4D-6D42-898E-A68D9FE30081}"/>
              </a:ext>
            </a:extLst>
          </p:cNvPr>
          <p:cNvSpPr txBox="1"/>
          <p:nvPr/>
        </p:nvSpPr>
        <p:spPr>
          <a:xfrm>
            <a:off x="4157133" y="1343062"/>
            <a:ext cx="3640667"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A Spectrometer</a:t>
            </a:r>
          </a:p>
        </p:txBody>
      </p:sp>
    </p:spTree>
    <p:extLst>
      <p:ext uri="{BB962C8B-B14F-4D97-AF65-F5344CB8AC3E}">
        <p14:creationId xmlns:p14="http://schemas.microsoft.com/office/powerpoint/2010/main" val="961833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4C6DF606-5006-234C-B1B3-1A79D94B00A4}"/>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72997" y="1523999"/>
            <a:ext cx="10446000" cy="4826002"/>
          </a:xfrm>
          <a:prstGeom prst="rect">
            <a:avLst/>
          </a:prstGeom>
          <a:noFill/>
        </p:spPr>
      </p:pic>
      <p:sp>
        <p:nvSpPr>
          <p:cNvPr id="8" name="TextBox 7">
            <a:extLst>
              <a:ext uri="{FF2B5EF4-FFF2-40B4-BE49-F238E27FC236}">
                <a16:creationId xmlns:a16="http://schemas.microsoft.com/office/drawing/2014/main" id="{23775AC8-8B9B-6C4A-8C4E-16EFBAD08BB5}"/>
              </a:ext>
            </a:extLst>
          </p:cNvPr>
          <p:cNvSpPr txBox="1"/>
          <p:nvPr/>
        </p:nvSpPr>
        <p:spPr>
          <a:xfrm>
            <a:off x="872998" y="507999"/>
            <a:ext cx="10446001" cy="769441"/>
          </a:xfrm>
          <a:prstGeom prst="rect">
            <a:avLst/>
          </a:prstGeom>
          <a:noFill/>
        </p:spPr>
        <p:txBody>
          <a:bodyPr wrap="none" rtlCol="0">
            <a:spAutoFit/>
          </a:bodyPr>
          <a:lstStyle/>
          <a:p>
            <a:r>
              <a:rPr lang="en-US" sz="4400" dirty="0">
                <a:latin typeface="Garamond" panose="02020404030301010803" pitchFamily="18" charset="0"/>
              </a:rPr>
              <a:t>The DSP Pipeline Implemented in GNURadio</a:t>
            </a:r>
          </a:p>
        </p:txBody>
      </p:sp>
    </p:spTree>
    <p:extLst>
      <p:ext uri="{BB962C8B-B14F-4D97-AF65-F5344CB8AC3E}">
        <p14:creationId xmlns:p14="http://schemas.microsoft.com/office/powerpoint/2010/main" val="400664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2" descr="/var/folders/m1/sjw27zqd3bg51cz0n08yhqqc0000gn/T/com.microsoft.Word/WebArchiveCopyPasteTempFiles/wc6cLHlovJZoAAAAABJRU5ErkJggg==">
            <a:extLst>
              <a:ext uri="{FF2B5EF4-FFF2-40B4-BE49-F238E27FC236}">
                <a16:creationId xmlns:a16="http://schemas.microsoft.com/office/drawing/2014/main" id="{DAF7654B-A69C-EB47-BECB-48F78F6E719B}"/>
              </a:ext>
            </a:extLst>
          </p:cNvPr>
          <p:cNvPicPr>
            <a:picLocks noGrp="1" noChangeArrowheads="1"/>
          </p:cNvPicPr>
          <p:nvPr>
            <p:ph idx="1"/>
          </p:nvPr>
        </p:nvPicPr>
        <p:blipFill>
          <a:blip r:embed="rId3" r:link="rId4">
            <a:extLst>
              <a:ext uri="{28A0092B-C50C-407E-A947-70E740481C1C}">
                <a14:useLocalDpi xmlns:a14="http://schemas.microsoft.com/office/drawing/2010/main" val="0"/>
              </a:ext>
            </a:extLst>
          </a:blip>
          <a:srcRect/>
          <a:stretch>
            <a:fillRect/>
          </a:stretch>
        </p:blipFill>
        <p:spPr bwMode="auto">
          <a:xfrm>
            <a:off x="524934" y="2102946"/>
            <a:ext cx="10905066" cy="38712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1DB79C29-6C6D-C846-A035-CBF2EAD3A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TextBox 4">
            <a:extLst>
              <a:ext uri="{FF2B5EF4-FFF2-40B4-BE49-F238E27FC236}">
                <a16:creationId xmlns:a16="http://schemas.microsoft.com/office/drawing/2014/main" id="{EC41EE71-CA82-8E4A-B87F-1897AD2C2E34}"/>
              </a:ext>
            </a:extLst>
          </p:cNvPr>
          <p:cNvSpPr txBox="1"/>
          <p:nvPr/>
        </p:nvSpPr>
        <p:spPr>
          <a:xfrm>
            <a:off x="795867" y="573621"/>
            <a:ext cx="10363200" cy="769441"/>
          </a:xfrm>
          <a:prstGeom prst="rect">
            <a:avLst/>
          </a:prstGeom>
          <a:noFill/>
        </p:spPr>
        <p:txBody>
          <a:bodyPr wrap="square" rtlCol="0">
            <a:spAutoFit/>
          </a:bodyPr>
          <a:lstStyle/>
          <a:p>
            <a:r>
              <a:rPr lang="en-US" sz="4400" dirty="0">
                <a:latin typeface="Times" pitchFamily="2" charset="0"/>
              </a:rPr>
              <a:t>The DSP Pipeline of Our Radio Telescope</a:t>
            </a:r>
          </a:p>
        </p:txBody>
      </p:sp>
      <p:sp>
        <p:nvSpPr>
          <p:cNvPr id="2" name="TextBox 1">
            <a:extLst>
              <a:ext uri="{FF2B5EF4-FFF2-40B4-BE49-F238E27FC236}">
                <a16:creationId xmlns:a16="http://schemas.microsoft.com/office/drawing/2014/main" id="{FF2CD4CD-BD4D-6D42-898E-A68D9FE30081}"/>
              </a:ext>
            </a:extLst>
          </p:cNvPr>
          <p:cNvSpPr txBox="1"/>
          <p:nvPr/>
        </p:nvSpPr>
        <p:spPr>
          <a:xfrm>
            <a:off x="4157133" y="1343062"/>
            <a:ext cx="3640667"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A Spectrometer</a:t>
            </a:r>
          </a:p>
        </p:txBody>
      </p:sp>
    </p:spTree>
    <p:extLst>
      <p:ext uri="{BB962C8B-B14F-4D97-AF65-F5344CB8AC3E}">
        <p14:creationId xmlns:p14="http://schemas.microsoft.com/office/powerpoint/2010/main" val="749177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4C6DF606-5006-234C-B1B3-1A79D94B00A4}"/>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72997" y="1523999"/>
            <a:ext cx="10446000" cy="4826002"/>
          </a:xfrm>
          <a:prstGeom prst="rect">
            <a:avLst/>
          </a:prstGeom>
          <a:noFill/>
        </p:spPr>
      </p:pic>
      <p:sp>
        <p:nvSpPr>
          <p:cNvPr id="8" name="TextBox 7">
            <a:extLst>
              <a:ext uri="{FF2B5EF4-FFF2-40B4-BE49-F238E27FC236}">
                <a16:creationId xmlns:a16="http://schemas.microsoft.com/office/drawing/2014/main" id="{23775AC8-8B9B-6C4A-8C4E-16EFBAD08BB5}"/>
              </a:ext>
            </a:extLst>
          </p:cNvPr>
          <p:cNvSpPr txBox="1"/>
          <p:nvPr/>
        </p:nvSpPr>
        <p:spPr>
          <a:xfrm>
            <a:off x="872998" y="507999"/>
            <a:ext cx="10446001" cy="769441"/>
          </a:xfrm>
          <a:prstGeom prst="rect">
            <a:avLst/>
          </a:prstGeom>
          <a:noFill/>
        </p:spPr>
        <p:txBody>
          <a:bodyPr wrap="none" rtlCol="0">
            <a:spAutoFit/>
          </a:bodyPr>
          <a:lstStyle/>
          <a:p>
            <a:r>
              <a:rPr lang="en-US" sz="4400" dirty="0">
                <a:latin typeface="Garamond" panose="02020404030301010803" pitchFamily="18" charset="0"/>
              </a:rPr>
              <a:t>The DSP Pipeline Implemented in GNURadio</a:t>
            </a:r>
          </a:p>
        </p:txBody>
      </p:sp>
    </p:spTree>
    <p:extLst>
      <p:ext uri="{BB962C8B-B14F-4D97-AF65-F5344CB8AC3E}">
        <p14:creationId xmlns:p14="http://schemas.microsoft.com/office/powerpoint/2010/main" val="424469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group of people sitting at a picnic table&#10;&#10;Description automatically generated">
            <a:extLst>
              <a:ext uri="{FF2B5EF4-FFF2-40B4-BE49-F238E27FC236}">
                <a16:creationId xmlns:a16="http://schemas.microsoft.com/office/drawing/2014/main" id="{3DB3C5FF-4217-8B48-9CDE-3268FB26191E}"/>
              </a:ext>
            </a:extLst>
          </p:cNvPr>
          <p:cNvPicPr>
            <a:picLocks noGrp="1" noChangeAspect="1"/>
          </p:cNvPicPr>
          <p:nvPr>
            <p:ph idx="1"/>
          </p:nvPr>
        </p:nvPicPr>
        <p:blipFill rotWithShape="1">
          <a:blip r:embed="rId3"/>
          <a:srcRect t="11437" b="13563"/>
          <a:stretch/>
        </p:blipFill>
        <p:spPr>
          <a:xfrm>
            <a:off x="20" y="10"/>
            <a:ext cx="12191980" cy="6857990"/>
          </a:xfrm>
          <a:prstGeom prst="rect">
            <a:avLst/>
          </a:prstGeom>
        </p:spPr>
      </p:pic>
      <p:sp>
        <p:nvSpPr>
          <p:cNvPr id="6" name="TextBox 5">
            <a:extLst>
              <a:ext uri="{FF2B5EF4-FFF2-40B4-BE49-F238E27FC236}">
                <a16:creationId xmlns:a16="http://schemas.microsoft.com/office/drawing/2014/main" id="{41CA5D03-BA99-E246-A70C-978ED927C02C}"/>
              </a:ext>
            </a:extLst>
          </p:cNvPr>
          <p:cNvSpPr txBox="1"/>
          <p:nvPr/>
        </p:nvSpPr>
        <p:spPr>
          <a:xfrm>
            <a:off x="1418676" y="1982450"/>
            <a:ext cx="5773783" cy="1446550"/>
          </a:xfrm>
          <a:prstGeom prst="rect">
            <a:avLst/>
          </a:prstGeom>
          <a:solidFill>
            <a:schemeClr val="bg1">
              <a:alpha val="26000"/>
            </a:schemeClr>
          </a:solidFill>
        </p:spPr>
        <p:txBody>
          <a:bodyPr wrap="square" rtlCol="0">
            <a:spAutoFit/>
          </a:bodyPr>
          <a:lstStyle/>
          <a:p>
            <a:r>
              <a:rPr lang="en-US" sz="4400" dirty="0">
                <a:solidFill>
                  <a:schemeClr val="bg1"/>
                </a:solidFill>
                <a:latin typeface="Garamond" panose="02020404030301010803" pitchFamily="18" charset="0"/>
              </a:rPr>
              <a:t>Observing with the Horn Antenna Telescope</a:t>
            </a:r>
          </a:p>
        </p:txBody>
      </p:sp>
    </p:spTree>
    <p:extLst>
      <p:ext uri="{BB962C8B-B14F-4D97-AF65-F5344CB8AC3E}">
        <p14:creationId xmlns:p14="http://schemas.microsoft.com/office/powerpoint/2010/main" val="367352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8FC34F4F-3136-A147-B76B-6DB99063D039}"/>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15366" y="643466"/>
            <a:ext cx="10561267" cy="5571067"/>
          </a:xfrm>
          <a:prstGeom prst="rect">
            <a:avLst/>
          </a:prstGeom>
          <a:noFill/>
        </p:spPr>
      </p:pic>
    </p:spTree>
    <p:extLst>
      <p:ext uri="{BB962C8B-B14F-4D97-AF65-F5344CB8AC3E}">
        <p14:creationId xmlns:p14="http://schemas.microsoft.com/office/powerpoint/2010/main" val="3389465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sky&#10;&#10;Description automatically generated">
            <a:extLst>
              <a:ext uri="{FF2B5EF4-FFF2-40B4-BE49-F238E27FC236}">
                <a16:creationId xmlns:a16="http://schemas.microsoft.com/office/drawing/2014/main" id="{8D0F3F85-C830-9944-9CC5-7D30AB0AC11F}"/>
              </a:ext>
            </a:extLst>
          </p:cNvPr>
          <p:cNvPicPr>
            <a:picLocks noGrp="1" noChangeAspect="1"/>
          </p:cNvPicPr>
          <p:nvPr>
            <p:ph idx="1"/>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4039923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763C098-D791-8449-A134-5B78FB4C2FBA}"/>
              </a:ext>
            </a:extLst>
          </p:cNvPr>
          <p:cNvPicPr>
            <a:picLocks noGrp="1"/>
          </p:cNvPicPr>
          <p:nvPr>
            <p:ph idx="1"/>
          </p:nvPr>
        </p:nvPicPr>
        <p:blipFill rotWithShape="1">
          <a:blip r:embed="rId3">
            <a:extLst>
              <a:ext uri="{28A0092B-C50C-407E-A947-70E740481C1C}">
                <a14:useLocalDpi xmlns:a14="http://schemas.microsoft.com/office/drawing/2010/main" val="0"/>
              </a:ext>
            </a:extLst>
          </a:blip>
          <a:srcRect t="10991" b="5054"/>
          <a:stretch/>
        </p:blipFill>
        <p:spPr bwMode="auto">
          <a:xfrm>
            <a:off x="20" y="31634"/>
            <a:ext cx="12191980" cy="6857990"/>
          </a:xfrm>
          <a:prstGeom prst="rect">
            <a:avLst/>
          </a:prstGeom>
          <a:noFill/>
        </p:spPr>
      </p:pic>
      <p:sp>
        <p:nvSpPr>
          <p:cNvPr id="5" name="TextBox 4">
            <a:extLst>
              <a:ext uri="{FF2B5EF4-FFF2-40B4-BE49-F238E27FC236}">
                <a16:creationId xmlns:a16="http://schemas.microsoft.com/office/drawing/2014/main" id="{A1D37749-2D8E-2C40-9DD6-1C4F50DF7329}"/>
              </a:ext>
            </a:extLst>
          </p:cNvPr>
          <p:cNvSpPr txBox="1"/>
          <p:nvPr/>
        </p:nvSpPr>
        <p:spPr>
          <a:xfrm>
            <a:off x="394910" y="860561"/>
            <a:ext cx="5464023" cy="769441"/>
          </a:xfrm>
          <a:prstGeom prst="rect">
            <a:avLst/>
          </a:prstGeom>
          <a:solidFill>
            <a:schemeClr val="bg1">
              <a:alpha val="61000"/>
            </a:schemeClr>
          </a:solidFill>
        </p:spPr>
        <p:txBody>
          <a:bodyPr wrap="square" rtlCol="0">
            <a:spAutoFit/>
          </a:bodyPr>
          <a:lstStyle/>
          <a:p>
            <a:r>
              <a:rPr lang="en-US" sz="4400" dirty="0">
                <a:latin typeface="Garamond" panose="02020404030301010803" pitchFamily="18" charset="0"/>
              </a:rPr>
              <a:t>Why Radio Astronomy?</a:t>
            </a:r>
          </a:p>
        </p:txBody>
      </p:sp>
      <p:sp>
        <p:nvSpPr>
          <p:cNvPr id="6" name="TextBox 5">
            <a:extLst>
              <a:ext uri="{FF2B5EF4-FFF2-40B4-BE49-F238E27FC236}">
                <a16:creationId xmlns:a16="http://schemas.microsoft.com/office/drawing/2014/main" id="{E956AD45-BF7A-634F-8FD6-4FCD6965BAD8}"/>
              </a:ext>
            </a:extLst>
          </p:cNvPr>
          <p:cNvSpPr txBox="1"/>
          <p:nvPr/>
        </p:nvSpPr>
        <p:spPr>
          <a:xfrm>
            <a:off x="394909" y="3613666"/>
            <a:ext cx="4148667" cy="1938992"/>
          </a:xfrm>
          <a:prstGeom prst="rect">
            <a:avLst/>
          </a:prstGeom>
          <a:solidFill>
            <a:schemeClr val="bg1">
              <a:alpha val="31000"/>
            </a:schemeClr>
          </a:solidFill>
        </p:spPr>
        <p:txBody>
          <a:bodyPr wrap="square" rtlCol="0">
            <a:spAutoFit/>
          </a:bodyPr>
          <a:lstStyle/>
          <a:p>
            <a:pPr marL="285750" indent="-285750">
              <a:buFont typeface="Arial" panose="020B0604020202020204" pitchFamily="34" charset="0"/>
              <a:buChar char="•"/>
            </a:pPr>
            <a:r>
              <a:rPr lang="en-US" sz="2400" dirty="0">
                <a:solidFill>
                  <a:schemeClr val="bg1"/>
                </a:solidFill>
              </a:rPr>
              <a:t>An inherently interdisciplinary field of study.</a:t>
            </a:r>
          </a:p>
          <a:p>
            <a:pPr marL="285750" indent="-285750">
              <a:buFont typeface="Arial" panose="020B0604020202020204" pitchFamily="34" charset="0"/>
              <a:buChar char="•"/>
            </a:pPr>
            <a:r>
              <a:rPr lang="en-US" sz="2400" dirty="0">
                <a:solidFill>
                  <a:schemeClr val="bg1"/>
                </a:solidFill>
              </a:rPr>
              <a:t>Historically founded by Radar Engineers.</a:t>
            </a:r>
          </a:p>
        </p:txBody>
      </p:sp>
      <p:sp>
        <p:nvSpPr>
          <p:cNvPr id="7" name="TextBox 6">
            <a:extLst>
              <a:ext uri="{FF2B5EF4-FFF2-40B4-BE49-F238E27FC236}">
                <a16:creationId xmlns:a16="http://schemas.microsoft.com/office/drawing/2014/main" id="{00BAA1E4-7367-5D4A-81E6-54564B14823A}"/>
              </a:ext>
            </a:extLst>
          </p:cNvPr>
          <p:cNvSpPr txBox="1"/>
          <p:nvPr/>
        </p:nvSpPr>
        <p:spPr>
          <a:xfrm>
            <a:off x="7648424" y="3662652"/>
            <a:ext cx="4148667" cy="2308324"/>
          </a:xfrm>
          <a:prstGeom prst="rect">
            <a:avLst/>
          </a:prstGeom>
          <a:solidFill>
            <a:schemeClr val="bg1">
              <a:alpha val="21000"/>
            </a:schemeClr>
          </a:solidFill>
        </p:spPr>
        <p:txBody>
          <a:bodyPr wrap="square" rtlCol="0">
            <a:spAutoFit/>
          </a:bodyPr>
          <a:lstStyle/>
          <a:p>
            <a:pPr marL="285750" indent="-285750">
              <a:buFont typeface="Arial" panose="020B0604020202020204" pitchFamily="34" charset="0"/>
              <a:buChar char="•"/>
            </a:pPr>
            <a:r>
              <a:rPr lang="en-US" sz="2400" dirty="0">
                <a:solidFill>
                  <a:schemeClr val="bg1"/>
                </a:solidFill>
              </a:rPr>
              <a:t>Involves almost every aspect of science and engineering: physics, chemistry, mechanical, electrical, and radio frequency engineering, and computer science </a:t>
            </a:r>
          </a:p>
        </p:txBody>
      </p:sp>
    </p:spTree>
    <p:extLst>
      <p:ext uri="{BB962C8B-B14F-4D97-AF65-F5344CB8AC3E}">
        <p14:creationId xmlns:p14="http://schemas.microsoft.com/office/powerpoint/2010/main" val="898106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descr="A group of people standing on a lush green field&#10;&#10;Description automatically generated">
            <a:extLst>
              <a:ext uri="{FF2B5EF4-FFF2-40B4-BE49-F238E27FC236}">
                <a16:creationId xmlns:a16="http://schemas.microsoft.com/office/drawing/2014/main" id="{6F19863F-AD37-474F-AB79-B9A15668A049}"/>
              </a:ext>
            </a:extLst>
          </p:cNvPr>
          <p:cNvPicPr>
            <a:picLocks noGrp="1" noChangeAspect="1"/>
          </p:cNvPicPr>
          <p:nvPr>
            <p:ph idx="1"/>
          </p:nvPr>
        </p:nvPicPr>
        <p:blipFill rotWithShape="1">
          <a:blip r:embed="rId3"/>
          <a:srcRect t="11814" b="13186"/>
          <a:stretch/>
        </p:blipFill>
        <p:spPr>
          <a:xfrm>
            <a:off x="20" y="10"/>
            <a:ext cx="12191980" cy="6857990"/>
          </a:xfrm>
          <a:prstGeom prst="rect">
            <a:avLst/>
          </a:prstGeom>
        </p:spPr>
      </p:pic>
      <p:sp>
        <p:nvSpPr>
          <p:cNvPr id="5" name="TextBox 4">
            <a:extLst>
              <a:ext uri="{FF2B5EF4-FFF2-40B4-BE49-F238E27FC236}">
                <a16:creationId xmlns:a16="http://schemas.microsoft.com/office/drawing/2014/main" id="{C7FA1D30-7AB4-E74E-BB85-879C43DC884A}"/>
              </a:ext>
            </a:extLst>
          </p:cNvPr>
          <p:cNvSpPr txBox="1"/>
          <p:nvPr/>
        </p:nvSpPr>
        <p:spPr>
          <a:xfrm>
            <a:off x="3508075" y="3933645"/>
            <a:ext cx="5175849" cy="769441"/>
          </a:xfrm>
          <a:prstGeom prst="rect">
            <a:avLst/>
          </a:prstGeom>
          <a:solidFill>
            <a:schemeClr val="bg1">
              <a:alpha val="41000"/>
            </a:schemeClr>
          </a:solidFill>
        </p:spPr>
        <p:txBody>
          <a:bodyPr wrap="square" rtlCol="0">
            <a:spAutoFit/>
          </a:bodyPr>
          <a:lstStyle/>
          <a:p>
            <a:r>
              <a:rPr lang="en-US" sz="4400" dirty="0">
                <a:solidFill>
                  <a:schemeClr val="bg1"/>
                </a:solidFill>
                <a:latin typeface="Garamond" panose="02020404030301010803" pitchFamily="18" charset="0"/>
              </a:rPr>
              <a:t>Lessons and Curricula </a:t>
            </a:r>
          </a:p>
        </p:txBody>
      </p:sp>
    </p:spTree>
    <p:extLst>
      <p:ext uri="{BB962C8B-B14F-4D97-AF65-F5344CB8AC3E}">
        <p14:creationId xmlns:p14="http://schemas.microsoft.com/office/powerpoint/2010/main" val="2642715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467C14B9-B385-D643-A8C0-33B652D122B6}"/>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9473" y="367421"/>
            <a:ext cx="10083379" cy="5571067"/>
          </a:xfrm>
          <a:prstGeom prst="rect">
            <a:avLst/>
          </a:prstGeom>
          <a:noFill/>
        </p:spPr>
      </p:pic>
      <p:sp>
        <p:nvSpPr>
          <p:cNvPr id="5" name="TextBox 4">
            <a:extLst>
              <a:ext uri="{FF2B5EF4-FFF2-40B4-BE49-F238E27FC236}">
                <a16:creationId xmlns:a16="http://schemas.microsoft.com/office/drawing/2014/main" id="{D8B4C012-1941-2A4B-9423-1B66FDF48951}"/>
              </a:ext>
            </a:extLst>
          </p:cNvPr>
          <p:cNvSpPr txBox="1"/>
          <p:nvPr/>
        </p:nvSpPr>
        <p:spPr>
          <a:xfrm>
            <a:off x="519473" y="5938488"/>
            <a:ext cx="10083380" cy="707886"/>
          </a:xfrm>
          <a:prstGeom prst="rect">
            <a:avLst/>
          </a:prstGeom>
          <a:noFill/>
        </p:spPr>
        <p:txBody>
          <a:bodyPr wrap="square" rtlCol="0">
            <a:spAutoFit/>
          </a:bodyPr>
          <a:lstStyle/>
          <a:p>
            <a:r>
              <a:rPr lang="en-US" sz="2000" dirty="0"/>
              <a:t>These lessons and activities are available online. They are hosted on the website: http://</a:t>
            </a:r>
            <a:r>
              <a:rPr lang="en-US" sz="2000" dirty="0" err="1"/>
              <a:t>wvurail.org</a:t>
            </a:r>
            <a:r>
              <a:rPr lang="en-US" sz="2000" dirty="0"/>
              <a:t>/</a:t>
            </a:r>
            <a:r>
              <a:rPr lang="en-US" sz="2000" dirty="0" err="1"/>
              <a:t>cra</a:t>
            </a:r>
            <a:r>
              <a:rPr lang="en-US" sz="2000" dirty="0"/>
              <a:t>/ </a:t>
            </a:r>
          </a:p>
        </p:txBody>
      </p:sp>
      <p:sp>
        <p:nvSpPr>
          <p:cNvPr id="6" name="TextBox 5">
            <a:extLst>
              <a:ext uri="{FF2B5EF4-FFF2-40B4-BE49-F238E27FC236}">
                <a16:creationId xmlns:a16="http://schemas.microsoft.com/office/drawing/2014/main" id="{035E8203-A09E-8249-8EB6-AC319AD36277}"/>
              </a:ext>
            </a:extLst>
          </p:cNvPr>
          <p:cNvSpPr txBox="1"/>
          <p:nvPr/>
        </p:nvSpPr>
        <p:spPr>
          <a:xfrm>
            <a:off x="6366294" y="367421"/>
            <a:ext cx="4986068" cy="5262979"/>
          </a:xfrm>
          <a:prstGeom prst="rect">
            <a:avLst/>
          </a:prstGeom>
          <a:solidFill>
            <a:schemeClr val="bg1">
              <a:alpha val="74000"/>
            </a:schemeClr>
          </a:solidFill>
        </p:spPr>
        <p:txBody>
          <a:bodyPr wrap="square" rtlCol="0">
            <a:spAutoFit/>
          </a:bodyPr>
          <a:lstStyle/>
          <a:p>
            <a:pPr marL="285750" indent="-285750" algn="just">
              <a:buFont typeface="Arial" panose="020B0604020202020204" pitchFamily="34" charset="0"/>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Time was dedicated by the teachers to work on designing lessons and activities that could be incorporated in their classrooms</a:t>
            </a:r>
          </a:p>
          <a:p>
            <a:pPr marL="285750" indent="-285750" algn="just">
              <a:buFont typeface="Arial" panose="020B0604020202020204" pitchFamily="34" charset="0"/>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These were designed by the teachers to work  with  the Next Generation Science Standards</a:t>
            </a:r>
          </a:p>
          <a:p>
            <a:pPr marL="285750" indent="-285750" algn="just">
              <a:buFont typeface="Arial" panose="020B0604020202020204" pitchFamily="34" charset="0"/>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Teachers accessed several tools to build exercises in DSP and Radio astronomy</a:t>
            </a:r>
          </a:p>
          <a:p>
            <a:pPr marL="285750" indent="-285750" algn="just">
              <a:buFont typeface="Arial" panose="020B0604020202020204" pitchFamily="34" charset="0"/>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Additionally they were able to use GNURadio program as interactive exercises</a:t>
            </a:r>
          </a:p>
        </p:txBody>
      </p:sp>
    </p:spTree>
    <p:extLst>
      <p:ext uri="{BB962C8B-B14F-4D97-AF65-F5344CB8AC3E}">
        <p14:creationId xmlns:p14="http://schemas.microsoft.com/office/powerpoint/2010/main" val="2456567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8CCBF90E-81CA-3443-B8F7-52AF66D34993}"/>
              </a:ext>
            </a:extLst>
          </p:cNvPr>
          <p:cNvPicPr>
            <a:picLocks noGrp="1" noChangeAspect="1"/>
          </p:cNvPicPr>
          <p:nvPr>
            <p:ph idx="1"/>
          </p:nvPr>
        </p:nvPicPr>
        <p:blipFill rotWithShape="1">
          <a:blip r:embed="rId3"/>
          <a:srcRect t="13211" b="2519"/>
          <a:stretch/>
        </p:blipFill>
        <p:spPr>
          <a:xfrm>
            <a:off x="20" y="10"/>
            <a:ext cx="12191980" cy="6857990"/>
          </a:xfrm>
          <a:prstGeom prst="rect">
            <a:avLst/>
          </a:prstGeom>
        </p:spPr>
      </p:pic>
      <p:sp>
        <p:nvSpPr>
          <p:cNvPr id="5" name="TextBox 4">
            <a:extLst>
              <a:ext uri="{FF2B5EF4-FFF2-40B4-BE49-F238E27FC236}">
                <a16:creationId xmlns:a16="http://schemas.microsoft.com/office/drawing/2014/main" id="{709E4686-5A11-584C-A7A1-A7C92042C214}"/>
              </a:ext>
            </a:extLst>
          </p:cNvPr>
          <p:cNvSpPr txBox="1"/>
          <p:nvPr/>
        </p:nvSpPr>
        <p:spPr>
          <a:xfrm>
            <a:off x="724619" y="4088919"/>
            <a:ext cx="8315864" cy="2123658"/>
          </a:xfrm>
          <a:prstGeom prst="rect">
            <a:avLst/>
          </a:prstGeom>
          <a:solidFill>
            <a:schemeClr val="bg1">
              <a:alpha val="16000"/>
            </a:schemeClr>
          </a:solidFill>
        </p:spPr>
        <p:txBody>
          <a:bodyPr wrap="square" rtlCol="0">
            <a:spAutoFit/>
          </a:bodyPr>
          <a:lstStyle/>
          <a:p>
            <a:r>
              <a:rPr lang="en-US" sz="4400" dirty="0">
                <a:solidFill>
                  <a:schemeClr val="bg1"/>
                </a:solidFill>
                <a:latin typeface="Garamond" panose="02020404030301010803" pitchFamily="18" charset="0"/>
              </a:rPr>
              <a:t>The Lessons and Activities were used at summer camps held at the Green Bank Observatory</a:t>
            </a:r>
          </a:p>
        </p:txBody>
      </p:sp>
    </p:spTree>
    <p:extLst>
      <p:ext uri="{BB962C8B-B14F-4D97-AF65-F5344CB8AC3E}">
        <p14:creationId xmlns:p14="http://schemas.microsoft.com/office/powerpoint/2010/main" val="3314820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98EB6883-C73A-3F49-A0E0-9F72578E9C4D}"/>
              </a:ext>
            </a:extLst>
          </p:cNvPr>
          <p:cNvPicPr>
            <a:picLocks noGrp="1" noChangeAspect="1"/>
          </p:cNvPicPr>
          <p:nvPr>
            <p:ph idx="1"/>
          </p:nvPr>
        </p:nvPicPr>
        <p:blipFill>
          <a:blip r:embed="rId3"/>
          <a:stretch>
            <a:fillRect/>
          </a:stretch>
        </p:blipFill>
        <p:spPr>
          <a:xfrm>
            <a:off x="2381956" y="643466"/>
            <a:ext cx="7428088" cy="5571067"/>
          </a:xfrm>
          <a:prstGeom prst="rect">
            <a:avLst/>
          </a:prstGeom>
        </p:spPr>
      </p:pic>
    </p:spTree>
    <p:extLst>
      <p:ext uri="{BB962C8B-B14F-4D97-AF65-F5344CB8AC3E}">
        <p14:creationId xmlns:p14="http://schemas.microsoft.com/office/powerpoint/2010/main" val="3297086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CE37-9198-824F-9E16-6B53047082AE}"/>
              </a:ext>
            </a:extLst>
          </p:cNvPr>
          <p:cNvSpPr>
            <a:spLocks noGrp="1"/>
          </p:cNvSpPr>
          <p:nvPr>
            <p:ph type="title"/>
          </p:nvPr>
        </p:nvSpPr>
        <p:spPr/>
        <p:txBody>
          <a:bodyPr/>
          <a:lstStyle/>
          <a:p>
            <a:r>
              <a:rPr lang="en-US" dirty="0">
                <a:latin typeface="Garamond" panose="02020404030301010803" pitchFamily="18" charset="0"/>
              </a:rPr>
              <a:t>Challenges of taking Radio Astronomy back to classrooms</a:t>
            </a:r>
          </a:p>
        </p:txBody>
      </p:sp>
      <p:sp>
        <p:nvSpPr>
          <p:cNvPr id="3" name="Content Placeholder 2">
            <a:extLst>
              <a:ext uri="{FF2B5EF4-FFF2-40B4-BE49-F238E27FC236}">
                <a16:creationId xmlns:a16="http://schemas.microsoft.com/office/drawing/2014/main" id="{B5550ED6-49E1-D14B-8951-57BE26FAE26C}"/>
              </a:ext>
            </a:extLst>
          </p:cNvPr>
          <p:cNvSpPr>
            <a:spLocks noGrp="1"/>
          </p:cNvSpPr>
          <p:nvPr>
            <p:ph idx="1"/>
          </p:nvPr>
        </p:nvSpPr>
        <p:spPr/>
        <p:txBody>
          <a:bodyPr>
            <a:no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The computing requirements depend on the Linux operating system</a:t>
            </a:r>
          </a:p>
          <a:p>
            <a:r>
              <a:rPr lang="en-US" sz="2400" dirty="0">
                <a:latin typeface="Helvetica Neue" panose="02000503000000020004" pitchFamily="2" charset="0"/>
                <a:ea typeface="Helvetica Neue" panose="02000503000000020004" pitchFamily="2" charset="0"/>
                <a:cs typeface="Helvetica Neue" panose="02000503000000020004" pitchFamily="2" charset="0"/>
              </a:rPr>
              <a:t>Acquiring an appropriate LNA is expensive and building it non-trivial</a:t>
            </a:r>
          </a:p>
          <a:p>
            <a:r>
              <a:rPr lang="en-US" sz="2400" dirty="0">
                <a:latin typeface="Helvetica Neue" panose="02000503000000020004" pitchFamily="2" charset="0"/>
                <a:ea typeface="Helvetica Neue" panose="02000503000000020004" pitchFamily="2" charset="0"/>
                <a:cs typeface="Helvetica Neue" panose="02000503000000020004" pitchFamily="2" charset="0"/>
              </a:rPr>
              <a:t>Disseminating the material:</a:t>
            </a:r>
          </a:p>
          <a:p>
            <a:pPr lvl="1"/>
            <a:r>
              <a:rPr lang="en-US" dirty="0">
                <a:latin typeface="Helvetica Neue" panose="02000503000000020004" pitchFamily="2" charset="0"/>
                <a:ea typeface="Helvetica Neue" panose="02000503000000020004" pitchFamily="2" charset="0"/>
                <a:cs typeface="Helvetica Neue" panose="02000503000000020004" pitchFamily="2" charset="0"/>
              </a:rPr>
              <a:t>The teachers involved have a created a living repository of lessons and activities created during the program </a:t>
            </a:r>
          </a:p>
          <a:p>
            <a:pPr lvl="1"/>
            <a:r>
              <a:rPr lang="en-US" dirty="0">
                <a:latin typeface="Helvetica Neue" panose="02000503000000020004" pitchFamily="2" charset="0"/>
                <a:ea typeface="Helvetica Neue" panose="02000503000000020004" pitchFamily="2" charset="0"/>
                <a:cs typeface="Helvetica Neue" panose="02000503000000020004" pitchFamily="2" charset="0"/>
              </a:rPr>
              <a:t>It is maintained on an online web page (http://wvurail.org/cra/ ) </a:t>
            </a:r>
          </a:p>
          <a:p>
            <a:pPr lvl="1"/>
            <a:r>
              <a:rPr lang="en-US" dirty="0">
                <a:latin typeface="Helvetica Neue" panose="02000503000000020004" pitchFamily="2" charset="0"/>
                <a:ea typeface="Helvetica Neue" panose="02000503000000020004" pitchFamily="2" charset="0"/>
                <a:cs typeface="Helvetica Neue" panose="02000503000000020004" pitchFamily="2" charset="0"/>
              </a:rPr>
              <a:t>Lessons are to be added by individual teachers as they conduct them in their respective classrooms </a:t>
            </a:r>
          </a:p>
          <a:p>
            <a:pPr lvl="1"/>
            <a:r>
              <a:rPr lang="en-US" dirty="0">
                <a:latin typeface="Helvetica Neue" panose="02000503000000020004" pitchFamily="2" charset="0"/>
                <a:ea typeface="Helvetica Neue" panose="02000503000000020004" pitchFamily="2" charset="0"/>
                <a:cs typeface="Helvetica Neue" panose="02000503000000020004" pitchFamily="2" charset="0"/>
              </a:rPr>
              <a:t>The website also has instructions and resources that would allow one to build a radio telescope on their own.</a:t>
            </a:r>
          </a:p>
        </p:txBody>
      </p:sp>
    </p:spTree>
    <p:extLst>
      <p:ext uri="{BB962C8B-B14F-4D97-AF65-F5344CB8AC3E}">
        <p14:creationId xmlns:p14="http://schemas.microsoft.com/office/powerpoint/2010/main" val="2848437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CE37-9198-824F-9E16-6B53047082AE}"/>
              </a:ext>
            </a:extLst>
          </p:cNvPr>
          <p:cNvSpPr>
            <a:spLocks noGrp="1"/>
          </p:cNvSpPr>
          <p:nvPr>
            <p:ph type="title"/>
          </p:nvPr>
        </p:nvSpPr>
        <p:spPr/>
        <p:txBody>
          <a:bodyPr/>
          <a:lstStyle/>
          <a:p>
            <a:r>
              <a:rPr lang="en-US" dirty="0">
                <a:latin typeface="Garamond" panose="02020404030301010803" pitchFamily="18" charset="0"/>
              </a:rPr>
              <a:t>Challenges of taking DSP back to classrooms</a:t>
            </a:r>
          </a:p>
        </p:txBody>
      </p:sp>
      <p:sp>
        <p:nvSpPr>
          <p:cNvPr id="3" name="Content Placeholder 2">
            <a:extLst>
              <a:ext uri="{FF2B5EF4-FFF2-40B4-BE49-F238E27FC236}">
                <a16:creationId xmlns:a16="http://schemas.microsoft.com/office/drawing/2014/main" id="{B5550ED6-49E1-D14B-8951-57BE26FAE26C}"/>
              </a:ext>
            </a:extLst>
          </p:cNvPr>
          <p:cNvSpPr>
            <a:spLocks noGrp="1"/>
          </p:cNvSpPr>
          <p:nvPr>
            <p:ph idx="1"/>
          </p:nvPr>
        </p:nvSpPr>
        <p:spPr/>
        <p:txBody>
          <a:bodyPr>
            <a:no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The teachers have access for their reference all the detailed lessons and exercises they went through during the program </a:t>
            </a:r>
          </a:p>
          <a:p>
            <a:r>
              <a:rPr lang="en-US" dirty="0">
                <a:latin typeface="Helvetica Neue" panose="02000503000000020004" pitchFamily="2" charset="0"/>
                <a:ea typeface="Helvetica Neue" panose="02000503000000020004" pitchFamily="2" charset="0"/>
                <a:cs typeface="Helvetica Neue" panose="02000503000000020004" pitchFamily="2" charset="0"/>
              </a:rPr>
              <a:t>They are available to them and all on an online web page (http://wvurail.org/dspira/ ) </a:t>
            </a:r>
          </a:p>
          <a:p>
            <a:r>
              <a:rPr lang="en-US" dirty="0">
                <a:latin typeface="Helvetica Neue" panose="02000503000000020004" pitchFamily="2" charset="0"/>
                <a:ea typeface="Helvetica Neue" panose="02000503000000020004" pitchFamily="2" charset="0"/>
                <a:cs typeface="Helvetica Neue" panose="02000503000000020004" pitchFamily="2" charset="0"/>
              </a:rPr>
              <a:t>Despite conducting small DSP exercises in their schools, it has been a challenge for the teachers to incorporate these into regular STEM classes and still cover the required materials.</a:t>
            </a:r>
          </a:p>
          <a:p>
            <a:r>
              <a:rPr lang="en-US" dirty="0">
                <a:latin typeface="Helvetica Neue" panose="02000503000000020004" pitchFamily="2" charset="0"/>
                <a:ea typeface="Helvetica Neue" panose="02000503000000020004" pitchFamily="2" charset="0"/>
                <a:cs typeface="Helvetica Neue" panose="02000503000000020004" pitchFamily="2" charset="0"/>
              </a:rPr>
              <a:t>This contrasts with Radio Astronomy, which our teachers have been rather successful at incorporating into regular classes.</a:t>
            </a:r>
          </a:p>
        </p:txBody>
      </p:sp>
    </p:spTree>
    <p:extLst>
      <p:ext uri="{BB962C8B-B14F-4D97-AF65-F5344CB8AC3E}">
        <p14:creationId xmlns:p14="http://schemas.microsoft.com/office/powerpoint/2010/main" val="928293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2CB10-2300-8747-99C6-4160A34738EA}"/>
              </a:ext>
            </a:extLst>
          </p:cNvPr>
          <p:cNvSpPr>
            <a:spLocks noGrp="1"/>
          </p:cNvSpPr>
          <p:nvPr>
            <p:ph type="title"/>
          </p:nvPr>
        </p:nvSpPr>
        <p:spPr/>
        <p:txBody>
          <a:bodyPr/>
          <a:lstStyle/>
          <a:p>
            <a:r>
              <a:rPr lang="en-US" dirty="0">
                <a:latin typeface="Garamond" panose="02020404030301010803" pitchFamily="18" charset="0"/>
              </a:rPr>
              <a:t>Thank You</a:t>
            </a:r>
          </a:p>
        </p:txBody>
      </p:sp>
      <p:sp>
        <p:nvSpPr>
          <p:cNvPr id="3" name="Content Placeholder 2">
            <a:extLst>
              <a:ext uri="{FF2B5EF4-FFF2-40B4-BE49-F238E27FC236}">
                <a16:creationId xmlns:a16="http://schemas.microsoft.com/office/drawing/2014/main" id="{8662D5F7-0ED2-8C40-9495-D8D5DA850C81}"/>
              </a:ext>
            </a:extLst>
          </p:cNvPr>
          <p:cNvSpPr>
            <a:spLocks noGrp="1"/>
          </p:cNvSpPr>
          <p:nvPr>
            <p:ph idx="1"/>
          </p:nvPr>
        </p:nvSpPr>
        <p:spPr/>
        <p:txBody>
          <a:bodyPr/>
          <a:lstStyle/>
          <a:p>
            <a:pPr marL="0" indent="0">
              <a:buNone/>
            </a:pPr>
            <a:r>
              <a:rPr lang="en-US" dirty="0">
                <a:latin typeface="Helvetica Neue" panose="02000503000000020004" pitchFamily="2" charset="0"/>
                <a:ea typeface="Helvetica Neue" panose="02000503000000020004" pitchFamily="2" charset="0"/>
                <a:cs typeface="Helvetica Neue" panose="02000503000000020004" pitchFamily="2" charset="0"/>
              </a:rPr>
              <a:t>Link to presentation and details for the program: </a:t>
            </a:r>
            <a:r>
              <a:rPr lang="en-US" dirty="0" err="1">
                <a:latin typeface="Helvetica Neue" panose="02000503000000020004" pitchFamily="2" charset="0"/>
                <a:ea typeface="Helvetica Neue" panose="02000503000000020004" pitchFamily="2" charset="0"/>
                <a:cs typeface="Helvetica Neue" panose="02000503000000020004" pitchFamily="2" charset="0"/>
              </a:rPr>
              <a:t>wvurail.org</a:t>
            </a:r>
            <a:r>
              <a:rPr lang="en-US" dirty="0">
                <a:latin typeface="Helvetica Neue" panose="02000503000000020004" pitchFamily="2" charset="0"/>
                <a:ea typeface="Helvetica Neue" panose="02000503000000020004" pitchFamily="2" charset="0"/>
                <a:cs typeface="Helvetica Neue" panose="02000503000000020004" pitchFamily="2" charset="0"/>
              </a:rPr>
              <a:t>/</a:t>
            </a:r>
            <a:r>
              <a:rPr lang="en-US" dirty="0" err="1">
                <a:latin typeface="Helvetica Neue" panose="02000503000000020004" pitchFamily="2" charset="0"/>
                <a:ea typeface="Helvetica Neue" panose="02000503000000020004" pitchFamily="2" charset="0"/>
                <a:cs typeface="Helvetica Neue" panose="02000503000000020004" pitchFamily="2" charset="0"/>
              </a:rPr>
              <a:t>dspiratalk</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dirty="0">
                <a:latin typeface="Helvetica Neue" panose="02000503000000020004" pitchFamily="2" charset="0"/>
                <a:ea typeface="Helvetica Neue" panose="02000503000000020004" pitchFamily="2" charset="0"/>
                <a:cs typeface="Helvetica Neue" panose="02000503000000020004" pitchFamily="2" charset="0"/>
              </a:rPr>
              <a:t>Our next session is in Summer 2019</a:t>
            </a:r>
          </a:p>
          <a:p>
            <a:pPr marL="0" indent="0">
              <a:buNone/>
            </a:pPr>
            <a:r>
              <a:rPr lang="en-US" dirty="0">
                <a:latin typeface="Helvetica Neue" panose="02000503000000020004" pitchFamily="2" charset="0"/>
                <a:ea typeface="Helvetica Neue" panose="02000503000000020004" pitchFamily="2" charset="0"/>
                <a:cs typeface="Helvetica Neue" panose="02000503000000020004" pitchFamily="2" charset="0"/>
              </a:rPr>
              <a:t>You are all encouraged to apply: http://</a:t>
            </a:r>
            <a:r>
              <a:rPr lang="en-US" dirty="0" err="1">
                <a:latin typeface="Helvetica Neue" panose="02000503000000020004" pitchFamily="2" charset="0"/>
                <a:ea typeface="Helvetica Neue" panose="02000503000000020004" pitchFamily="2" charset="0"/>
                <a:cs typeface="Helvetica Neue" panose="02000503000000020004" pitchFamily="2" charset="0"/>
              </a:rPr>
              <a:t>wvurail.org</a:t>
            </a:r>
            <a:r>
              <a:rPr lang="en-US" dirty="0">
                <a:latin typeface="Helvetica Neue" panose="02000503000000020004" pitchFamily="2" charset="0"/>
                <a:ea typeface="Helvetica Neue" panose="02000503000000020004" pitchFamily="2" charset="0"/>
                <a:cs typeface="Helvetica Neue" panose="02000503000000020004" pitchFamily="2" charset="0"/>
              </a:rPr>
              <a:t>/dspira-2019/</a:t>
            </a:r>
          </a:p>
        </p:txBody>
      </p:sp>
    </p:spTree>
    <p:extLst>
      <p:ext uri="{BB962C8B-B14F-4D97-AF65-F5344CB8AC3E}">
        <p14:creationId xmlns:p14="http://schemas.microsoft.com/office/powerpoint/2010/main" val="2458384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1" descr="/var/folders/m1/sjw27zqd3bg51cz0n08yhqqc0000gn/T/com.microsoft.Word/WebArchiveCopyPasteTempFiles/TJmzJiGvn37Nlx33XUNjTuGpb0+CUjH56RiTEvHfSp0iGwaCxoLIdSn5KnSq2zp1f8DnJ6AKrOXfZEAAAAASUVORK5CYII=">
            <a:extLst>
              <a:ext uri="{FF2B5EF4-FFF2-40B4-BE49-F238E27FC236}">
                <a16:creationId xmlns:a16="http://schemas.microsoft.com/office/drawing/2014/main" id="{A4E697AD-8644-B44D-845A-BB1DAE908D72}"/>
              </a:ext>
            </a:extLst>
          </p:cNvPr>
          <p:cNvPicPr>
            <a:picLocks noGrp="1" noChangeAspect="1" noChangeArrowheads="1"/>
          </p:cNvPicPr>
          <p:nvPr>
            <p:ph idx="1"/>
          </p:nvPr>
        </p:nvPicPr>
        <p:blipFill>
          <a:blip r:embed="rId3" r:link="rId4">
            <a:extLst>
              <a:ext uri="{28A0092B-C50C-407E-A947-70E740481C1C}">
                <a14:useLocalDpi xmlns:a14="http://schemas.microsoft.com/office/drawing/2010/main" val="0"/>
              </a:ext>
            </a:extLst>
          </a:blip>
          <a:srcRect/>
          <a:stretch>
            <a:fillRect/>
          </a:stretch>
        </p:blipFill>
        <p:spPr bwMode="auto">
          <a:xfrm>
            <a:off x="2283122" y="592708"/>
            <a:ext cx="9231546" cy="59774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28313F52-94A8-EE49-99AA-69745D2BF42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TextBox 4">
            <a:extLst>
              <a:ext uri="{FF2B5EF4-FFF2-40B4-BE49-F238E27FC236}">
                <a16:creationId xmlns:a16="http://schemas.microsoft.com/office/drawing/2014/main" id="{000F8EAD-BCC0-9D4D-894B-3F67280B9D98}"/>
              </a:ext>
            </a:extLst>
          </p:cNvPr>
          <p:cNvSpPr txBox="1"/>
          <p:nvPr/>
        </p:nvSpPr>
        <p:spPr>
          <a:xfrm>
            <a:off x="220133" y="135466"/>
            <a:ext cx="4555067" cy="1446550"/>
          </a:xfrm>
          <a:prstGeom prst="rect">
            <a:avLst/>
          </a:prstGeom>
          <a:noFill/>
        </p:spPr>
        <p:txBody>
          <a:bodyPr wrap="square" rtlCol="0">
            <a:spAutoFit/>
          </a:bodyPr>
          <a:lstStyle/>
          <a:p>
            <a:r>
              <a:rPr lang="en-US" sz="4400" dirty="0">
                <a:latin typeface="Times" pitchFamily="2" charset="0"/>
              </a:rPr>
              <a:t>A Radio Telescope  Pipeline</a:t>
            </a:r>
          </a:p>
        </p:txBody>
      </p:sp>
      <p:pic>
        <p:nvPicPr>
          <p:cNvPr id="7" name="Picture 3">
            <a:extLst>
              <a:ext uri="{FF2B5EF4-FFF2-40B4-BE49-F238E27FC236}">
                <a16:creationId xmlns:a16="http://schemas.microsoft.com/office/drawing/2014/main" id="{747ACFA0-7FED-8E4D-91AB-6AA8E998CCF9}"/>
              </a:ext>
            </a:extLst>
          </p:cNvPr>
          <p:cNvPicPr>
            <a:picLocks noChangeAspect="1"/>
          </p:cNvPicPr>
          <p:nvPr/>
        </p:nvPicPr>
        <p:blipFill rotWithShape="1">
          <a:blip r:embed="rId5"/>
          <a:srcRect l="16023" r="-1" b="-1"/>
          <a:stretch/>
        </p:blipFill>
        <p:spPr>
          <a:xfrm>
            <a:off x="6487900" y="2263800"/>
            <a:ext cx="1955120" cy="1775227"/>
          </a:xfrm>
          <a:prstGeom prst="rect">
            <a:avLst/>
          </a:prstGeom>
          <a:effectLst/>
        </p:spPr>
      </p:pic>
      <p:pic>
        <p:nvPicPr>
          <p:cNvPr id="8" name="Picture 7" descr="A picture containing text&#10;&#10;Description automatically generated">
            <a:extLst>
              <a:ext uri="{FF2B5EF4-FFF2-40B4-BE49-F238E27FC236}">
                <a16:creationId xmlns:a16="http://schemas.microsoft.com/office/drawing/2014/main" id="{5E44E76C-8BD6-F047-9D8D-CD075AE53AC9}"/>
              </a:ext>
            </a:extLst>
          </p:cNvPr>
          <p:cNvPicPr>
            <a:picLocks noChangeAspect="1"/>
          </p:cNvPicPr>
          <p:nvPr/>
        </p:nvPicPr>
        <p:blipFill>
          <a:blip r:embed="rId6"/>
          <a:stretch>
            <a:fillRect/>
          </a:stretch>
        </p:blipFill>
        <p:spPr>
          <a:xfrm>
            <a:off x="386441" y="3787218"/>
            <a:ext cx="3362541" cy="1891785"/>
          </a:xfrm>
          <a:prstGeom prst="rect">
            <a:avLst/>
          </a:prstGeom>
          <a:effectLst>
            <a:softEdge rad="635000"/>
          </a:effectLst>
        </p:spPr>
      </p:pic>
      <p:pic>
        <p:nvPicPr>
          <p:cNvPr id="12" name="Picture 11" descr="A group of people standing around a table&#10;&#10;Description automatically generated">
            <a:extLst>
              <a:ext uri="{FF2B5EF4-FFF2-40B4-BE49-F238E27FC236}">
                <a16:creationId xmlns:a16="http://schemas.microsoft.com/office/drawing/2014/main" id="{D7627B6C-FEE5-D54C-AC14-0FFD83F5D5E8}"/>
              </a:ext>
            </a:extLst>
          </p:cNvPr>
          <p:cNvPicPr>
            <a:picLocks noChangeAspect="1"/>
          </p:cNvPicPr>
          <p:nvPr/>
        </p:nvPicPr>
        <p:blipFill>
          <a:blip r:embed="rId7"/>
          <a:stretch>
            <a:fillRect/>
          </a:stretch>
        </p:blipFill>
        <p:spPr>
          <a:xfrm>
            <a:off x="6253148" y="143394"/>
            <a:ext cx="1891785" cy="1891785"/>
          </a:xfrm>
          <a:prstGeom prst="rect">
            <a:avLst/>
          </a:prstGeom>
          <a:effectLst>
            <a:softEdge rad="292100"/>
          </a:effectLst>
        </p:spPr>
      </p:pic>
      <p:pic>
        <p:nvPicPr>
          <p:cNvPr id="14" name="Picture 13" descr="A sign on a grassy field&#10;&#10;Description automatically generated">
            <a:extLst>
              <a:ext uri="{FF2B5EF4-FFF2-40B4-BE49-F238E27FC236}">
                <a16:creationId xmlns:a16="http://schemas.microsoft.com/office/drawing/2014/main" id="{8E97CB43-1235-C44A-B00E-8703DDA74FD4}"/>
              </a:ext>
            </a:extLst>
          </p:cNvPr>
          <p:cNvPicPr>
            <a:picLocks noChangeAspect="1"/>
          </p:cNvPicPr>
          <p:nvPr/>
        </p:nvPicPr>
        <p:blipFill>
          <a:blip r:embed="rId8"/>
          <a:stretch>
            <a:fillRect/>
          </a:stretch>
        </p:blipFill>
        <p:spPr>
          <a:xfrm>
            <a:off x="431719" y="1582016"/>
            <a:ext cx="2828546" cy="1891786"/>
          </a:xfrm>
          <a:prstGeom prst="rect">
            <a:avLst/>
          </a:prstGeom>
          <a:effectLst>
            <a:softEdge rad="342900"/>
          </a:effectLst>
        </p:spPr>
      </p:pic>
    </p:spTree>
    <p:extLst>
      <p:ext uri="{BB962C8B-B14F-4D97-AF65-F5344CB8AC3E}">
        <p14:creationId xmlns:p14="http://schemas.microsoft.com/office/powerpoint/2010/main" val="4202829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dining room table&#10;&#10;Description automatically generated">
            <a:extLst>
              <a:ext uri="{FF2B5EF4-FFF2-40B4-BE49-F238E27FC236}">
                <a16:creationId xmlns:a16="http://schemas.microsoft.com/office/drawing/2014/main" id="{8D93DD0C-4446-584B-87DE-F5A4174D2421}"/>
              </a:ext>
            </a:extLst>
          </p:cNvPr>
          <p:cNvPicPr>
            <a:picLocks noChangeAspect="1"/>
          </p:cNvPicPr>
          <p:nvPr/>
        </p:nvPicPr>
        <p:blipFill rotWithShape="1">
          <a:blip r:embed="rId3">
            <a:alphaModFix amt="50000"/>
            <a:extLst/>
          </a:blip>
          <a:srcRect t="1384" b="27638"/>
          <a:stretch/>
        </p:blipFill>
        <p:spPr>
          <a:xfrm>
            <a:off x="20" y="1"/>
            <a:ext cx="12191980" cy="6857999"/>
          </a:xfrm>
          <a:prstGeom prst="rect">
            <a:avLst/>
          </a:prstGeom>
        </p:spPr>
      </p:pic>
      <p:sp>
        <p:nvSpPr>
          <p:cNvPr id="6" name="TextBox 5">
            <a:extLst>
              <a:ext uri="{FF2B5EF4-FFF2-40B4-BE49-F238E27FC236}">
                <a16:creationId xmlns:a16="http://schemas.microsoft.com/office/drawing/2014/main" id="{F398A514-7F0C-6042-B0EF-D07F09B35799}"/>
              </a:ext>
            </a:extLst>
          </p:cNvPr>
          <p:cNvSpPr txBox="1"/>
          <p:nvPr/>
        </p:nvSpPr>
        <p:spPr>
          <a:xfrm>
            <a:off x="3268133" y="2917295"/>
            <a:ext cx="91440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rgbClr val="FFFFFF"/>
                </a:solidFill>
                <a:latin typeface="Garamond" panose="02020404030301010803" pitchFamily="18" charset="0"/>
                <a:ea typeface="+mj-ea"/>
                <a:cs typeface="+mj-cs"/>
              </a:rPr>
              <a:t>Building the Antennas and Mount</a:t>
            </a:r>
          </a:p>
        </p:txBody>
      </p:sp>
    </p:spTree>
    <p:extLst>
      <p:ext uri="{BB962C8B-B14F-4D97-AF65-F5344CB8AC3E}">
        <p14:creationId xmlns:p14="http://schemas.microsoft.com/office/powerpoint/2010/main" val="59694460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people in a room&#10;&#10;Description automatically generated">
            <a:extLst>
              <a:ext uri="{FF2B5EF4-FFF2-40B4-BE49-F238E27FC236}">
                <a16:creationId xmlns:a16="http://schemas.microsoft.com/office/drawing/2014/main" id="{9F3629B4-A29F-FA44-9544-24F879B63990}"/>
              </a:ext>
            </a:extLst>
          </p:cNvPr>
          <p:cNvPicPr>
            <a:picLocks noChangeAspect="1"/>
          </p:cNvPicPr>
          <p:nvPr/>
        </p:nvPicPr>
        <p:blipFill>
          <a:blip r:embed="rId3"/>
          <a:stretch>
            <a:fillRect/>
          </a:stretch>
        </p:blipFill>
        <p:spPr>
          <a:xfrm>
            <a:off x="16933" y="1191832"/>
            <a:ext cx="12175067" cy="4474336"/>
          </a:xfrm>
          <a:prstGeom prst="rect">
            <a:avLst/>
          </a:prstGeom>
        </p:spPr>
      </p:pic>
    </p:spTree>
    <p:extLst>
      <p:ext uri="{BB962C8B-B14F-4D97-AF65-F5344CB8AC3E}">
        <p14:creationId xmlns:p14="http://schemas.microsoft.com/office/powerpoint/2010/main" val="819293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1" descr="/var/folders/m1/sjw27zqd3bg51cz0n08yhqqc0000gn/T/com.microsoft.Word/WebArchiveCopyPasteTempFiles/TJmzJiGvn37Nlx33XUNjTuGpb0+CUjH56RiTEvHfSp0iGwaCxoLIdSn5KnSq2zp1f8DnJ6AKrOXfZEAAAAASUVORK5CYII=">
            <a:extLst>
              <a:ext uri="{FF2B5EF4-FFF2-40B4-BE49-F238E27FC236}">
                <a16:creationId xmlns:a16="http://schemas.microsoft.com/office/drawing/2014/main" id="{A4E697AD-8644-B44D-845A-BB1DAE908D72}"/>
              </a:ext>
            </a:extLst>
          </p:cNvPr>
          <p:cNvPicPr>
            <a:picLocks noGrp="1" noChangeAspect="1" noChangeArrowheads="1"/>
          </p:cNvPicPr>
          <p:nvPr>
            <p:ph idx="1"/>
          </p:nvPr>
        </p:nvPicPr>
        <p:blipFill>
          <a:blip r:embed="rId3" r:link="rId4">
            <a:extLst>
              <a:ext uri="{28A0092B-C50C-407E-A947-70E740481C1C}">
                <a14:useLocalDpi xmlns:a14="http://schemas.microsoft.com/office/drawing/2010/main" val="0"/>
              </a:ext>
            </a:extLst>
          </a:blip>
          <a:srcRect/>
          <a:stretch>
            <a:fillRect/>
          </a:stretch>
        </p:blipFill>
        <p:spPr bwMode="auto">
          <a:xfrm>
            <a:off x="2283122" y="592708"/>
            <a:ext cx="9231546" cy="59774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28313F52-94A8-EE49-99AA-69745D2BF42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TextBox 4">
            <a:extLst>
              <a:ext uri="{FF2B5EF4-FFF2-40B4-BE49-F238E27FC236}">
                <a16:creationId xmlns:a16="http://schemas.microsoft.com/office/drawing/2014/main" id="{000F8EAD-BCC0-9D4D-894B-3F67280B9D98}"/>
              </a:ext>
            </a:extLst>
          </p:cNvPr>
          <p:cNvSpPr txBox="1"/>
          <p:nvPr/>
        </p:nvSpPr>
        <p:spPr>
          <a:xfrm>
            <a:off x="220133" y="135466"/>
            <a:ext cx="4555067" cy="1446550"/>
          </a:xfrm>
          <a:prstGeom prst="rect">
            <a:avLst/>
          </a:prstGeom>
          <a:noFill/>
        </p:spPr>
        <p:txBody>
          <a:bodyPr wrap="square" rtlCol="0">
            <a:spAutoFit/>
          </a:bodyPr>
          <a:lstStyle/>
          <a:p>
            <a:r>
              <a:rPr lang="en-US" sz="4400" dirty="0">
                <a:latin typeface="Times" pitchFamily="2" charset="0"/>
              </a:rPr>
              <a:t>A Radio Telescope  Pipeline</a:t>
            </a:r>
          </a:p>
        </p:txBody>
      </p:sp>
      <p:pic>
        <p:nvPicPr>
          <p:cNvPr id="7" name="Picture 3">
            <a:extLst>
              <a:ext uri="{FF2B5EF4-FFF2-40B4-BE49-F238E27FC236}">
                <a16:creationId xmlns:a16="http://schemas.microsoft.com/office/drawing/2014/main" id="{747ACFA0-7FED-8E4D-91AB-6AA8E998CCF9}"/>
              </a:ext>
            </a:extLst>
          </p:cNvPr>
          <p:cNvPicPr>
            <a:picLocks noChangeAspect="1"/>
          </p:cNvPicPr>
          <p:nvPr/>
        </p:nvPicPr>
        <p:blipFill rotWithShape="1">
          <a:blip r:embed="rId5"/>
          <a:srcRect l="16023" r="-1" b="-1"/>
          <a:stretch/>
        </p:blipFill>
        <p:spPr>
          <a:xfrm>
            <a:off x="6487900" y="2263800"/>
            <a:ext cx="1955120" cy="1775227"/>
          </a:xfrm>
          <a:prstGeom prst="rect">
            <a:avLst/>
          </a:prstGeom>
          <a:effectLst/>
        </p:spPr>
      </p:pic>
      <p:pic>
        <p:nvPicPr>
          <p:cNvPr id="8" name="Picture 7" descr="A picture containing text&#10;&#10;Description automatically generated">
            <a:extLst>
              <a:ext uri="{FF2B5EF4-FFF2-40B4-BE49-F238E27FC236}">
                <a16:creationId xmlns:a16="http://schemas.microsoft.com/office/drawing/2014/main" id="{5E44E76C-8BD6-F047-9D8D-CD075AE53AC9}"/>
              </a:ext>
            </a:extLst>
          </p:cNvPr>
          <p:cNvPicPr>
            <a:picLocks noChangeAspect="1"/>
          </p:cNvPicPr>
          <p:nvPr/>
        </p:nvPicPr>
        <p:blipFill>
          <a:blip r:embed="rId6"/>
          <a:stretch>
            <a:fillRect/>
          </a:stretch>
        </p:blipFill>
        <p:spPr>
          <a:xfrm>
            <a:off x="386441" y="3787218"/>
            <a:ext cx="3362541" cy="1891785"/>
          </a:xfrm>
          <a:prstGeom prst="rect">
            <a:avLst/>
          </a:prstGeom>
          <a:effectLst>
            <a:softEdge rad="635000"/>
          </a:effectLst>
        </p:spPr>
      </p:pic>
      <p:pic>
        <p:nvPicPr>
          <p:cNvPr id="12" name="Picture 11" descr="A group of people standing around a table&#10;&#10;Description automatically generated">
            <a:extLst>
              <a:ext uri="{FF2B5EF4-FFF2-40B4-BE49-F238E27FC236}">
                <a16:creationId xmlns:a16="http://schemas.microsoft.com/office/drawing/2014/main" id="{D7627B6C-FEE5-D54C-AC14-0FFD83F5D5E8}"/>
              </a:ext>
            </a:extLst>
          </p:cNvPr>
          <p:cNvPicPr>
            <a:picLocks noChangeAspect="1"/>
          </p:cNvPicPr>
          <p:nvPr/>
        </p:nvPicPr>
        <p:blipFill>
          <a:blip r:embed="rId7"/>
          <a:stretch>
            <a:fillRect/>
          </a:stretch>
        </p:blipFill>
        <p:spPr>
          <a:xfrm>
            <a:off x="6253148" y="143394"/>
            <a:ext cx="1891785" cy="1891785"/>
          </a:xfrm>
          <a:prstGeom prst="rect">
            <a:avLst/>
          </a:prstGeom>
          <a:effectLst>
            <a:softEdge rad="292100"/>
          </a:effectLst>
        </p:spPr>
      </p:pic>
      <p:pic>
        <p:nvPicPr>
          <p:cNvPr id="14" name="Picture 13" descr="A sign on a grassy field&#10;&#10;Description automatically generated">
            <a:extLst>
              <a:ext uri="{FF2B5EF4-FFF2-40B4-BE49-F238E27FC236}">
                <a16:creationId xmlns:a16="http://schemas.microsoft.com/office/drawing/2014/main" id="{8E97CB43-1235-C44A-B00E-8703DDA74FD4}"/>
              </a:ext>
            </a:extLst>
          </p:cNvPr>
          <p:cNvPicPr>
            <a:picLocks noChangeAspect="1"/>
          </p:cNvPicPr>
          <p:nvPr/>
        </p:nvPicPr>
        <p:blipFill>
          <a:blip r:embed="rId8"/>
          <a:stretch>
            <a:fillRect/>
          </a:stretch>
        </p:blipFill>
        <p:spPr>
          <a:xfrm>
            <a:off x="431719" y="1582016"/>
            <a:ext cx="2828546" cy="1891786"/>
          </a:xfrm>
          <a:prstGeom prst="rect">
            <a:avLst/>
          </a:prstGeom>
          <a:effectLst>
            <a:softEdge rad="342900"/>
          </a:effectLst>
        </p:spPr>
      </p:pic>
    </p:spTree>
    <p:extLst>
      <p:ext uri="{BB962C8B-B14F-4D97-AF65-F5344CB8AC3E}">
        <p14:creationId xmlns:p14="http://schemas.microsoft.com/office/powerpoint/2010/main" val="1493342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close up of a sign&#10;&#10;Description automatically generated">
            <a:extLst>
              <a:ext uri="{FF2B5EF4-FFF2-40B4-BE49-F238E27FC236}">
                <a16:creationId xmlns:a16="http://schemas.microsoft.com/office/drawing/2014/main" id="{66A11649-6704-A446-8553-95392F5E8FBA}"/>
              </a:ext>
            </a:extLst>
          </p:cNvPr>
          <p:cNvPicPr>
            <a:picLocks noGrp="1" noChangeAspect="1"/>
          </p:cNvPicPr>
          <p:nvPr>
            <p:ph idx="1"/>
          </p:nvPr>
        </p:nvPicPr>
        <p:blipFill rotWithShape="1">
          <a:blip r:embed="rId3"/>
          <a:srcRect/>
          <a:stretch/>
        </p:blipFill>
        <p:spPr>
          <a:xfrm>
            <a:off x="0" y="0"/>
            <a:ext cx="12191980" cy="6857990"/>
          </a:xfrm>
          <a:prstGeom prst="rect">
            <a:avLst/>
          </a:prstGeom>
        </p:spPr>
      </p:pic>
      <p:sp>
        <p:nvSpPr>
          <p:cNvPr id="10" name="TextBox 9">
            <a:extLst>
              <a:ext uri="{FF2B5EF4-FFF2-40B4-BE49-F238E27FC236}">
                <a16:creationId xmlns:a16="http://schemas.microsoft.com/office/drawing/2014/main" id="{EF503453-3BE5-E842-86A4-8C9B07743FDC}"/>
              </a:ext>
            </a:extLst>
          </p:cNvPr>
          <p:cNvSpPr txBox="1"/>
          <p:nvPr/>
        </p:nvSpPr>
        <p:spPr>
          <a:xfrm>
            <a:off x="914399" y="541867"/>
            <a:ext cx="8128001" cy="769441"/>
          </a:xfrm>
          <a:prstGeom prst="rect">
            <a:avLst/>
          </a:prstGeom>
          <a:solidFill>
            <a:schemeClr val="bg1">
              <a:alpha val="26000"/>
            </a:schemeClr>
          </a:solidFill>
        </p:spPr>
        <p:txBody>
          <a:bodyPr wrap="square" rtlCol="0">
            <a:spAutoFit/>
          </a:bodyPr>
          <a:lstStyle/>
          <a:p>
            <a:r>
              <a:rPr lang="en-US" sz="4400" dirty="0">
                <a:solidFill>
                  <a:schemeClr val="bg1"/>
                </a:solidFill>
                <a:latin typeface="Garamond" panose="02020404030301010803" pitchFamily="18" charset="0"/>
              </a:rPr>
              <a:t>Assembling Low Noise Amplifiers</a:t>
            </a:r>
          </a:p>
        </p:txBody>
      </p:sp>
    </p:spTree>
    <p:extLst>
      <p:ext uri="{BB962C8B-B14F-4D97-AF65-F5344CB8AC3E}">
        <p14:creationId xmlns:p14="http://schemas.microsoft.com/office/powerpoint/2010/main" val="1734383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sitting at a table using a computer&#10;&#10;Description automatically generated">
            <a:extLst>
              <a:ext uri="{FF2B5EF4-FFF2-40B4-BE49-F238E27FC236}">
                <a16:creationId xmlns:a16="http://schemas.microsoft.com/office/drawing/2014/main" id="{54521257-C44D-BD42-B6D8-4186B3E625B6}"/>
              </a:ext>
            </a:extLst>
          </p:cNvPr>
          <p:cNvPicPr>
            <a:picLocks noChangeAspect="1"/>
          </p:cNvPicPr>
          <p:nvPr/>
        </p:nvPicPr>
        <p:blipFill rotWithShape="1">
          <a:blip r:embed="rId3"/>
          <a:srcRect t="39422" r="1" b="28938"/>
          <a:stretch/>
        </p:blipFill>
        <p:spPr>
          <a:xfrm>
            <a:off x="20" y="10"/>
            <a:ext cx="12191980" cy="6857990"/>
          </a:xfrm>
          <a:prstGeom prst="rect">
            <a:avLst/>
          </a:prstGeom>
        </p:spPr>
      </p:pic>
    </p:spTree>
    <p:extLst>
      <p:ext uri="{BB962C8B-B14F-4D97-AF65-F5344CB8AC3E}">
        <p14:creationId xmlns:p14="http://schemas.microsoft.com/office/powerpoint/2010/main" val="4044182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1" descr="/var/folders/m1/sjw27zqd3bg51cz0n08yhqqc0000gn/T/com.microsoft.Word/WebArchiveCopyPasteTempFiles/TJmzJiGvn37Nlx33XUNjTuGpb0+CUjH56RiTEvHfSp0iGwaCxoLIdSn5KnSq2zp1f8DnJ6AKrOXfZEAAAAASUVORK5CYII=">
            <a:extLst>
              <a:ext uri="{FF2B5EF4-FFF2-40B4-BE49-F238E27FC236}">
                <a16:creationId xmlns:a16="http://schemas.microsoft.com/office/drawing/2014/main" id="{A4E697AD-8644-B44D-845A-BB1DAE908D72}"/>
              </a:ext>
            </a:extLst>
          </p:cNvPr>
          <p:cNvPicPr>
            <a:picLocks noGrp="1" noChangeAspect="1" noChangeArrowheads="1"/>
          </p:cNvPicPr>
          <p:nvPr>
            <p:ph idx="1"/>
          </p:nvPr>
        </p:nvPicPr>
        <p:blipFill>
          <a:blip r:embed="rId3" r:link="rId4">
            <a:extLst>
              <a:ext uri="{28A0092B-C50C-407E-A947-70E740481C1C}">
                <a14:useLocalDpi xmlns:a14="http://schemas.microsoft.com/office/drawing/2010/main" val="0"/>
              </a:ext>
            </a:extLst>
          </a:blip>
          <a:srcRect/>
          <a:stretch>
            <a:fillRect/>
          </a:stretch>
        </p:blipFill>
        <p:spPr bwMode="auto">
          <a:xfrm>
            <a:off x="2283122" y="592708"/>
            <a:ext cx="9231546" cy="59774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28313F52-94A8-EE49-99AA-69745D2BF42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TextBox 4">
            <a:extLst>
              <a:ext uri="{FF2B5EF4-FFF2-40B4-BE49-F238E27FC236}">
                <a16:creationId xmlns:a16="http://schemas.microsoft.com/office/drawing/2014/main" id="{000F8EAD-BCC0-9D4D-894B-3F67280B9D98}"/>
              </a:ext>
            </a:extLst>
          </p:cNvPr>
          <p:cNvSpPr txBox="1"/>
          <p:nvPr/>
        </p:nvSpPr>
        <p:spPr>
          <a:xfrm>
            <a:off x="220133" y="135466"/>
            <a:ext cx="4555067" cy="1446550"/>
          </a:xfrm>
          <a:prstGeom prst="rect">
            <a:avLst/>
          </a:prstGeom>
          <a:noFill/>
        </p:spPr>
        <p:txBody>
          <a:bodyPr wrap="square" rtlCol="0">
            <a:spAutoFit/>
          </a:bodyPr>
          <a:lstStyle/>
          <a:p>
            <a:r>
              <a:rPr lang="en-US" sz="4400" dirty="0">
                <a:latin typeface="Times" pitchFamily="2" charset="0"/>
              </a:rPr>
              <a:t>A Radio Telescope  Pipeline</a:t>
            </a:r>
          </a:p>
        </p:txBody>
      </p:sp>
      <p:pic>
        <p:nvPicPr>
          <p:cNvPr id="7" name="Picture 3">
            <a:extLst>
              <a:ext uri="{FF2B5EF4-FFF2-40B4-BE49-F238E27FC236}">
                <a16:creationId xmlns:a16="http://schemas.microsoft.com/office/drawing/2014/main" id="{747ACFA0-7FED-8E4D-91AB-6AA8E998CCF9}"/>
              </a:ext>
            </a:extLst>
          </p:cNvPr>
          <p:cNvPicPr>
            <a:picLocks noChangeAspect="1"/>
          </p:cNvPicPr>
          <p:nvPr/>
        </p:nvPicPr>
        <p:blipFill rotWithShape="1">
          <a:blip r:embed="rId5"/>
          <a:srcRect l="16023" r="-1" b="-1"/>
          <a:stretch/>
        </p:blipFill>
        <p:spPr>
          <a:xfrm>
            <a:off x="6487900" y="2263800"/>
            <a:ext cx="1955120" cy="1775227"/>
          </a:xfrm>
          <a:prstGeom prst="rect">
            <a:avLst/>
          </a:prstGeom>
          <a:effectLst/>
        </p:spPr>
      </p:pic>
      <p:pic>
        <p:nvPicPr>
          <p:cNvPr id="8" name="Picture 7" descr="A picture containing text&#10;&#10;Description automatically generated">
            <a:extLst>
              <a:ext uri="{FF2B5EF4-FFF2-40B4-BE49-F238E27FC236}">
                <a16:creationId xmlns:a16="http://schemas.microsoft.com/office/drawing/2014/main" id="{5E44E76C-8BD6-F047-9D8D-CD075AE53AC9}"/>
              </a:ext>
            </a:extLst>
          </p:cNvPr>
          <p:cNvPicPr>
            <a:picLocks noChangeAspect="1"/>
          </p:cNvPicPr>
          <p:nvPr/>
        </p:nvPicPr>
        <p:blipFill>
          <a:blip r:embed="rId6"/>
          <a:stretch>
            <a:fillRect/>
          </a:stretch>
        </p:blipFill>
        <p:spPr>
          <a:xfrm>
            <a:off x="386441" y="3787218"/>
            <a:ext cx="3362541" cy="1891785"/>
          </a:xfrm>
          <a:prstGeom prst="rect">
            <a:avLst/>
          </a:prstGeom>
          <a:effectLst>
            <a:softEdge rad="635000"/>
          </a:effectLst>
        </p:spPr>
      </p:pic>
      <p:pic>
        <p:nvPicPr>
          <p:cNvPr id="12" name="Picture 11" descr="A group of people standing around a table&#10;&#10;Description automatically generated">
            <a:extLst>
              <a:ext uri="{FF2B5EF4-FFF2-40B4-BE49-F238E27FC236}">
                <a16:creationId xmlns:a16="http://schemas.microsoft.com/office/drawing/2014/main" id="{D7627B6C-FEE5-D54C-AC14-0FFD83F5D5E8}"/>
              </a:ext>
            </a:extLst>
          </p:cNvPr>
          <p:cNvPicPr>
            <a:picLocks noChangeAspect="1"/>
          </p:cNvPicPr>
          <p:nvPr/>
        </p:nvPicPr>
        <p:blipFill>
          <a:blip r:embed="rId7"/>
          <a:stretch>
            <a:fillRect/>
          </a:stretch>
        </p:blipFill>
        <p:spPr>
          <a:xfrm>
            <a:off x="6253148" y="143394"/>
            <a:ext cx="1891785" cy="1891785"/>
          </a:xfrm>
          <a:prstGeom prst="rect">
            <a:avLst/>
          </a:prstGeom>
          <a:effectLst>
            <a:softEdge rad="292100"/>
          </a:effectLst>
        </p:spPr>
      </p:pic>
      <p:pic>
        <p:nvPicPr>
          <p:cNvPr id="14" name="Picture 13" descr="A sign on a grassy field&#10;&#10;Description automatically generated">
            <a:extLst>
              <a:ext uri="{FF2B5EF4-FFF2-40B4-BE49-F238E27FC236}">
                <a16:creationId xmlns:a16="http://schemas.microsoft.com/office/drawing/2014/main" id="{8E97CB43-1235-C44A-B00E-8703DDA74FD4}"/>
              </a:ext>
            </a:extLst>
          </p:cNvPr>
          <p:cNvPicPr>
            <a:picLocks noChangeAspect="1"/>
          </p:cNvPicPr>
          <p:nvPr/>
        </p:nvPicPr>
        <p:blipFill>
          <a:blip r:embed="rId8"/>
          <a:stretch>
            <a:fillRect/>
          </a:stretch>
        </p:blipFill>
        <p:spPr>
          <a:xfrm>
            <a:off x="431719" y="1582016"/>
            <a:ext cx="2828546" cy="1891786"/>
          </a:xfrm>
          <a:prstGeom prst="rect">
            <a:avLst/>
          </a:prstGeom>
          <a:effectLst>
            <a:softEdge rad="342900"/>
          </a:effectLst>
        </p:spPr>
      </p:pic>
    </p:spTree>
    <p:extLst>
      <p:ext uri="{BB962C8B-B14F-4D97-AF65-F5344CB8AC3E}">
        <p14:creationId xmlns:p14="http://schemas.microsoft.com/office/powerpoint/2010/main" val="35390110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896</TotalTime>
  <Words>1296</Words>
  <Application>Microsoft Macintosh PowerPoint</Application>
  <PresentationFormat>Widescreen</PresentationFormat>
  <Paragraphs>115</Paragraphs>
  <Slides>26</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Garamond</vt:lpstr>
      <vt:lpstr>Helvetica Neue</vt:lpstr>
      <vt:lpstr>Times</vt:lpstr>
      <vt:lpstr>Office Theme</vt:lpstr>
      <vt:lpstr>Digital Signal Processing in Radio Astronomy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Tool of Choice: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of taking Radio Astronomy back to classrooms</vt:lpstr>
      <vt:lpstr>Challenges of taking DSP back to classrooms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Signal Processing in Radio Astronomy</dc:title>
  <dc:creator>Pranav Sanghavi</dc:creator>
  <cp:lastModifiedBy>Pranav Sanghavi</cp:lastModifiedBy>
  <cp:revision>48</cp:revision>
  <dcterms:created xsi:type="dcterms:W3CDTF">2019-03-12T12:07:28Z</dcterms:created>
  <dcterms:modified xsi:type="dcterms:W3CDTF">2019-03-16T18:01:27Z</dcterms:modified>
</cp:coreProperties>
</file>